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2" r:id="rId5"/>
    <p:sldId id="263" r:id="rId6"/>
    <p:sldId id="264" r:id="rId7"/>
    <p:sldId id="265" r:id="rId8"/>
    <p:sldId id="272" r:id="rId9"/>
    <p:sldId id="266" r:id="rId10"/>
    <p:sldId id="267" r:id="rId11"/>
    <p:sldId id="277" r:id="rId12"/>
    <p:sldId id="279" r:id="rId13"/>
    <p:sldId id="273" r:id="rId14"/>
    <p:sldId id="274" r:id="rId15"/>
    <p:sldId id="275" r:id="rId16"/>
    <p:sldId id="268" r:id="rId17"/>
    <p:sldId id="270" r:id="rId18"/>
    <p:sldId id="269" r:id="rId19"/>
    <p:sldId id="276" r:id="rId20"/>
    <p:sldId id="283" r:id="rId21"/>
    <p:sldId id="282" r:id="rId22"/>
    <p:sldId id="285" r:id="rId23"/>
    <p:sldId id="284" r:id="rId24"/>
    <p:sldId id="281" r:id="rId25"/>
    <p:sldId id="261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88"/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2019. 11. 20.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ato.inf.unideb.hu/batfai.norbert/esport/SportProgEsport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FktsFcooIG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the-institute/ieee-member-news/future-video-games-could-react-to-players-emotion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haxor.blog.hu/2019/07/31/lehet-e_a_magyar_a_mesterseges_intelligencia_nyelv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uz_ySREAu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6.122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math/0404335" TargetMode="External"/><Relationship Id="rId5" Type="http://schemas.openxmlformats.org/officeDocument/2006/relationships/hyperlink" Target="https://gitlab.com/nbatfai/pasigraphy-rhapsody/blob/master/para/docs/para_prog_guide.pdf" TargetMode="External"/><Relationship Id="rId4" Type="http://schemas.openxmlformats.org/officeDocument/2006/relationships/hyperlink" Target="https://gitlab.com/nbatfai/pasigraphy-rhapsody/blob/master/para/docs/hungarian_mitel.pd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nbatfai" TargetMode="External"/><Relationship Id="rId3" Type="http://schemas.openxmlformats.org/officeDocument/2006/relationships/hyperlink" Target="https://www.clashofstats.com/players/norbertbatfai-929R0LGVU/profile" TargetMode="External"/><Relationship Id="rId7" Type="http://schemas.openxmlformats.org/officeDocument/2006/relationships/hyperlink" Target="https://github.com/nbatfai" TargetMode="External"/><Relationship Id="rId2" Type="http://schemas.openxmlformats.org/officeDocument/2006/relationships/hyperlink" Target="mailto:batfai.norbert@inf.unideb.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agueofgraphs.com/summoner/na/EntropyNorbi" TargetMode="External"/><Relationship Id="rId5" Type="http://schemas.openxmlformats.org/officeDocument/2006/relationships/hyperlink" Target="https://www.leagueofgraphs.com/hu/summoner/eune/NorbiEntropy" TargetMode="External"/><Relationship Id="rId4" Type="http://schemas.openxmlformats.org/officeDocument/2006/relationships/hyperlink" Target="https://royaleapi.com/player/9YY0QQQCQ" TargetMode="External"/><Relationship Id="rId9" Type="http://schemas.openxmlformats.org/officeDocument/2006/relationships/hyperlink" Target="https://www.facebook.com/groups/robops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title/tt414612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mdb.com/title/tt047578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title/tt212012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197671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játék vége</a:t>
            </a:r>
            <a:endParaRPr lang="hu-H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396570"/>
            <a:ext cx="5420244" cy="3621985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</a:rPr>
              <a:t>Dr. Bátfai Norbert</a:t>
            </a:r>
            <a:br>
              <a:rPr lang="hu-HU" sz="2800" dirty="0" smtClean="0">
                <a:solidFill>
                  <a:schemeClr val="bg1"/>
                </a:solidFill>
              </a:rPr>
            </a:br>
            <a:r>
              <a:rPr lang="hu-HU" sz="2800" dirty="0" smtClean="0">
                <a:solidFill>
                  <a:schemeClr val="bg1"/>
                </a:solidFill>
              </a:rPr>
              <a:t/>
            </a:r>
            <a:br>
              <a:rPr lang="hu-HU" sz="2800" dirty="0" smtClean="0">
                <a:solidFill>
                  <a:schemeClr val="bg1"/>
                </a:solidFill>
              </a:rPr>
            </a:br>
            <a:r>
              <a:rPr lang="hu-HU" sz="2800" dirty="0" smtClean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hu-HU" sz="2800" dirty="0">
                <a:solidFill>
                  <a:schemeClr val="bg1"/>
                </a:solidFill>
              </a:rPr>
              <a:t>	</a:t>
            </a:r>
            <a:r>
              <a:rPr lang="hu-HU" sz="2800" dirty="0" smtClean="0">
                <a:solidFill>
                  <a:schemeClr val="bg1"/>
                </a:solidFill>
              </a:rPr>
              <a:t>esport</a:t>
            </a:r>
          </a:p>
          <a:p>
            <a:pPr algn="l"/>
            <a:r>
              <a:rPr lang="hu-HU" sz="2800" dirty="0">
                <a:solidFill>
                  <a:schemeClr val="bg1"/>
                </a:solidFill>
              </a:rPr>
              <a:t>	emberi tudat</a:t>
            </a:r>
          </a:p>
          <a:p>
            <a:pPr algn="l"/>
            <a:r>
              <a:rPr lang="hu-HU" sz="2800" dirty="0">
                <a:solidFill>
                  <a:schemeClr val="bg1"/>
                </a:solidFill>
              </a:rPr>
              <a:t>	</a:t>
            </a:r>
            <a:r>
              <a:rPr lang="hu-HU" sz="2800" dirty="0" smtClean="0">
                <a:solidFill>
                  <a:schemeClr val="bg1"/>
                </a:solidFill>
              </a:rPr>
              <a:t>mesterséges intelligencia</a:t>
            </a:r>
          </a:p>
          <a:p>
            <a:pPr algn="l"/>
            <a:r>
              <a:rPr lang="hu-HU" sz="2800" dirty="0">
                <a:solidFill>
                  <a:schemeClr val="bg1"/>
                </a:solidFill>
              </a:rPr>
              <a:t>	</a:t>
            </a:r>
            <a:r>
              <a:rPr lang="hu-HU" sz="2800" dirty="0" smtClean="0">
                <a:solidFill>
                  <a:schemeClr val="bg1"/>
                </a:solidFill>
              </a:rPr>
              <a:t>matematikai igazság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0" y="163104"/>
            <a:ext cx="10515600" cy="1325563"/>
          </a:xfrm>
        </p:spPr>
        <p:txBody>
          <a:bodyPr/>
          <a:lstStyle/>
          <a:p>
            <a:r>
              <a:rPr lang="hu-HU" dirty="0" smtClean="0"/>
              <a:t>Elektronikus  játék és esport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1360967"/>
            <a:ext cx="11087986" cy="4168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Merlin Donald kognitív evolúciós elmélete.</a:t>
            </a:r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i="1" dirty="0" smtClean="0"/>
              <a:t>az </a:t>
            </a:r>
            <a:r>
              <a:rPr lang="hu-HU" i="1" dirty="0"/>
              <a:t>elme új architektúráját építjük meg, olyat, amely hatékonyabb reprezentációs eszközökkel rendelkezik, és képes saját magát </a:t>
            </a:r>
            <a:r>
              <a:rPr lang="hu-HU" i="1" dirty="0" smtClean="0"/>
              <a:t>megérteni</a:t>
            </a:r>
            <a:r>
              <a:rPr lang="hu-HU" dirty="0" smtClean="0"/>
              <a:t>” </a:t>
            </a:r>
            <a:r>
              <a:rPr lang="hu-HU" dirty="0"/>
              <a:t>(Donald, 2001, 328)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Wagner (2006) </a:t>
            </a:r>
            <a:r>
              <a:rPr lang="hu-HU" dirty="0" smtClean="0"/>
              <a:t>definíciója </a:t>
            </a:r>
            <a:r>
              <a:rPr lang="hu-HU" dirty="0"/>
              <a:t>szerint „az esport olyan sporttevékenység, amelyben a mentális és fizikai képességeket IKT eszközök használatával fejlesztik”.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Sport, nem sport? Pénz vagy társadalmi kérdés?</a:t>
            </a:r>
          </a:p>
          <a:p>
            <a:pPr marL="0" indent="0">
              <a:buNone/>
            </a:pPr>
            <a:r>
              <a:rPr lang="hu-HU" dirty="0" smtClean="0"/>
              <a:t>A donaldi külső memória használat alapján meghaladja:</a:t>
            </a:r>
            <a:br>
              <a:rPr lang="hu-HU" dirty="0" smtClean="0"/>
            </a:br>
            <a:r>
              <a:rPr lang="hu-HU" dirty="0" smtClean="0"/>
              <a:t>(később lesz erről egy linkelt feljegyzés)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7869862" y="6117254"/>
            <a:ext cx="348039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</a:t>
            </a:r>
            <a:r>
              <a:rPr lang="hu-HU" dirty="0" smtClean="0">
                <a:solidFill>
                  <a:schemeClr val="tx1"/>
                </a:solidFill>
              </a:rPr>
              <a:t>pizodikus kultúra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873400" y="5663594"/>
            <a:ext cx="347685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mimetikus kultúra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7866309" y="5209935"/>
            <a:ext cx="348394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mitikus kultúra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873403" y="4749199"/>
            <a:ext cx="347685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t</a:t>
            </a:r>
            <a:r>
              <a:rPr lang="hu-HU" dirty="0" smtClean="0">
                <a:solidFill>
                  <a:schemeClr val="tx1"/>
                </a:solidFill>
              </a:rPr>
              <a:t>eoretikus kultúra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10377377" y="4901601"/>
            <a:ext cx="1158949" cy="3047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esport</a:t>
            </a:r>
            <a:endParaRPr lang="hu-HU" dirty="0"/>
          </a:p>
        </p:txBody>
      </p:sp>
      <p:sp>
        <p:nvSpPr>
          <p:cNvPr id="18" name="Ellipszis 17"/>
          <p:cNvSpPr/>
          <p:nvPr/>
        </p:nvSpPr>
        <p:spPr>
          <a:xfrm>
            <a:off x="10513821" y="5498826"/>
            <a:ext cx="1158949" cy="3047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vallás</a:t>
            </a:r>
            <a:endParaRPr lang="hu-HU" dirty="0"/>
          </a:p>
        </p:txBody>
      </p:sp>
      <p:sp>
        <p:nvSpPr>
          <p:cNvPr id="17" name="Ellipszis 16"/>
          <p:cNvSpPr/>
          <p:nvPr/>
        </p:nvSpPr>
        <p:spPr>
          <a:xfrm>
            <a:off x="10614841" y="5787660"/>
            <a:ext cx="1158949" cy="3047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sp>
        <p:nvSpPr>
          <p:cNvPr id="19" name="Ellipszis 18"/>
          <p:cNvSpPr/>
          <p:nvPr/>
        </p:nvSpPr>
        <p:spPr>
          <a:xfrm>
            <a:off x="7543796" y="5539532"/>
            <a:ext cx="1158949" cy="3047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zene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2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számítógépes játék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Streamelni</a:t>
            </a:r>
            <a:r>
              <a:rPr lang="hu-HU" dirty="0" smtClean="0"/>
              <a:t> a játékot teoretikus tevékenység, nézni (pl. </a:t>
            </a:r>
            <a:r>
              <a:rPr lang="hu-HU" dirty="0" err="1" smtClean="0"/>
              <a:t>Twitch-en</a:t>
            </a:r>
            <a:r>
              <a:rPr lang="hu-HU" dirty="0" smtClean="0"/>
              <a:t>, közösségi csevegés stb. mellett) mitikus, ez a </a:t>
            </a:r>
            <a:r>
              <a:rPr lang="hu-HU" dirty="0" err="1" smtClean="0"/>
              <a:t>TheVR</a:t>
            </a:r>
            <a:r>
              <a:rPr lang="hu-HU" dirty="0" smtClean="0"/>
              <a:t> </a:t>
            </a:r>
            <a:r>
              <a:rPr lang="hu-HU" dirty="0"/>
              <a:t>sikerének háttere?</a:t>
            </a:r>
            <a:endParaRPr lang="hu-HU" dirty="0" smtClean="0"/>
          </a:p>
          <a:p>
            <a:r>
              <a:rPr lang="hu-HU" dirty="0" smtClean="0"/>
              <a:t>Szerezni „írni”  a zenét teoretikus </a:t>
            </a:r>
            <a:r>
              <a:rPr lang="hu-HU" dirty="0"/>
              <a:t>tevékenység, </a:t>
            </a:r>
            <a:r>
              <a:rPr lang="hu-HU" dirty="0" smtClean="0"/>
              <a:t>hallgatni </a:t>
            </a:r>
            <a:r>
              <a:rPr lang="hu-HU" dirty="0" err="1" smtClean="0"/>
              <a:t>mitikus-mimetikus</a:t>
            </a:r>
            <a:r>
              <a:rPr lang="hu-HU" dirty="0" smtClean="0"/>
              <a:t>, </a:t>
            </a:r>
            <a:r>
              <a:rPr lang="hu-HU" dirty="0"/>
              <a:t>ez </a:t>
            </a:r>
            <a:r>
              <a:rPr lang="hu-HU" dirty="0" smtClean="0"/>
              <a:t>volt a Beatles </a:t>
            </a:r>
            <a:r>
              <a:rPr lang="hu-HU" dirty="0"/>
              <a:t>sikerének </a:t>
            </a:r>
            <a:r>
              <a:rPr lang="hu-HU" dirty="0" smtClean="0"/>
              <a:t>háttere? (l. 5. fólia)</a:t>
            </a:r>
            <a:endParaRPr lang="hu-HU" dirty="0"/>
          </a:p>
          <a:p>
            <a:r>
              <a:rPr lang="hu-HU" dirty="0" smtClean="0"/>
              <a:t>Napjaink játékai ebben az értelmezésben (bár az elektronikus játékokat a teoretikus kultúra szintjére pozícionáltuk, de) intuitíven a CS:GO a boksz, a </a:t>
            </a:r>
            <a:r>
              <a:rPr lang="hu-HU" dirty="0" err="1" smtClean="0"/>
              <a:t>LoL</a:t>
            </a:r>
            <a:r>
              <a:rPr lang="hu-HU" dirty="0" smtClean="0"/>
              <a:t> a foci, a HS a sakk? Hogy fognak fejlődni a játékok?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68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számítógépes játék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>
            <a:normAutofit fontScale="92500"/>
          </a:bodyPr>
          <a:lstStyle/>
          <a:p>
            <a:r>
              <a:rPr lang="hu-HU" dirty="0"/>
              <a:t>A számítógépes játék a szellemi táplálékok legkifinomultabb </a:t>
            </a:r>
            <a:r>
              <a:rPr lang="hu-HU" dirty="0" smtClean="0"/>
              <a:t>formája, lásd Bátfai (2018).</a:t>
            </a:r>
          </a:p>
          <a:p>
            <a:r>
              <a:rPr lang="hu-HU" dirty="0" smtClean="0"/>
              <a:t>A donaldi külső memória használata tekintetében az elektronikus játék (esport) közelebb van a programozáshoz, mint </a:t>
            </a:r>
            <a:r>
              <a:rPr lang="hu-HU" dirty="0"/>
              <a:t>a sporthoz (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arato.inf.unideb.hu/batfai.norbert/esport/SportProgEsport.pdf</a:t>
            </a:r>
            <a:r>
              <a:rPr lang="hu-HU" dirty="0" smtClean="0"/>
              <a:t>).</a:t>
            </a:r>
          </a:p>
          <a:p>
            <a:r>
              <a:rPr lang="hu-HU" dirty="0" err="1"/>
              <a:t>Daphne</a:t>
            </a:r>
            <a:r>
              <a:rPr lang="hu-HU" dirty="0"/>
              <a:t> </a:t>
            </a:r>
            <a:r>
              <a:rPr lang="hu-HU" dirty="0" err="1" smtClean="0"/>
              <a:t>Bavelier</a:t>
            </a:r>
            <a:r>
              <a:rPr lang="hu-HU" dirty="0" smtClean="0"/>
              <a:t>: nem a gyerekek játszanak, nem rontja a látást, jót tesz </a:t>
            </a:r>
            <a:r>
              <a:rPr lang="hu-HU" dirty="0"/>
              <a:t>(„edz”) számos kognitív folyamatnak: </a:t>
            </a:r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youtu.be/FktsFcooIG8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smtClean="0"/>
              <a:t>Játékok a mesterséges intelligencia kutatás sodorvonalában. </a:t>
            </a:r>
          </a:p>
          <a:p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561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 írás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>
            <a:normAutofit/>
          </a:bodyPr>
          <a:lstStyle/>
          <a:p>
            <a:r>
              <a:rPr lang="hu-HU" dirty="0" smtClean="0"/>
              <a:t>Beszélni a programozásról mitikus tevékenység, művelni teoretikus.</a:t>
            </a:r>
          </a:p>
          <a:p>
            <a:r>
              <a:rPr lang="hu-HU" dirty="0" smtClean="0"/>
              <a:t>A programozás nem a megszokott beszélt nyelven történik, hanem egy „univerzális” mesterséges  nyelven, eddig minden más mesterséges nyelvi kezdeményezés kifulladt, lásd Chaitin (2004).</a:t>
            </a:r>
            <a:br>
              <a:rPr lang="hu-HU" dirty="0" smtClean="0"/>
            </a:br>
            <a:r>
              <a:rPr lang="hu-HU" dirty="0" smtClean="0"/>
              <a:t>Ilyen értelemben a programozás egy univerzális nyelven történő írás.</a:t>
            </a:r>
          </a:p>
          <a:p>
            <a:r>
              <a:rPr lang="hu-HU" dirty="0" smtClean="0"/>
              <a:t>A programozók Szent Grálja a mesterséges intelligencia.</a:t>
            </a:r>
          </a:p>
          <a:p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848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Mesterséges intelligencia, évszakok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>
            <a:normAutofit/>
          </a:bodyPr>
          <a:lstStyle/>
          <a:p>
            <a:r>
              <a:rPr lang="hu-HU" dirty="0" smtClean="0"/>
              <a:t>MI tél: a teoretikus szinten létrejött és üzemelő gépek megtanulnak működni az epizodikus kultúra szintjén, lásd Bátfai </a:t>
            </a:r>
            <a:r>
              <a:rPr lang="hu-HU" dirty="0"/>
              <a:t>(2019)</a:t>
            </a:r>
            <a:r>
              <a:rPr lang="hu-HU" dirty="0" smtClean="0"/>
              <a:t>. </a:t>
            </a:r>
          </a:p>
          <a:p>
            <a:r>
              <a:rPr lang="hu-HU" dirty="0" smtClean="0"/>
              <a:t>MI áttörések: </a:t>
            </a:r>
            <a:r>
              <a:rPr lang="hu-HU" dirty="0" err="1" smtClean="0"/>
              <a:t>ATARI-s</a:t>
            </a:r>
            <a:r>
              <a:rPr lang="hu-HU" dirty="0" smtClean="0"/>
              <a:t> játékok, GO, </a:t>
            </a:r>
            <a:r>
              <a:rPr lang="hu-HU" dirty="0" err="1" smtClean="0"/>
              <a:t>Starcraft</a:t>
            </a:r>
            <a:r>
              <a:rPr lang="hu-HU" dirty="0" smtClean="0"/>
              <a:t> II., szinte minden ilyen </a:t>
            </a:r>
            <a:r>
              <a:rPr lang="hu-HU" dirty="0" err="1" smtClean="0"/>
              <a:t>DeepMind</a:t>
            </a:r>
            <a:r>
              <a:rPr lang="hu-HU" dirty="0" smtClean="0"/>
              <a:t> eredmény egy </a:t>
            </a:r>
            <a:r>
              <a:rPr lang="hu-HU" dirty="0" err="1" smtClean="0"/>
              <a:t>Nature</a:t>
            </a:r>
            <a:r>
              <a:rPr lang="hu-HU" dirty="0" smtClean="0"/>
              <a:t> cikk, lásd pl. </a:t>
            </a:r>
            <a:r>
              <a:rPr lang="hu-HU" dirty="0" err="1" smtClean="0"/>
              <a:t>Mnih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(2015), Silver et </a:t>
            </a:r>
            <a:r>
              <a:rPr lang="hu-HU" dirty="0" err="1" smtClean="0"/>
              <a:t>al</a:t>
            </a:r>
            <a:r>
              <a:rPr lang="hu-HU" dirty="0" smtClean="0"/>
              <a:t>. (2016), Silver et </a:t>
            </a:r>
            <a:r>
              <a:rPr lang="hu-HU" dirty="0" err="1" smtClean="0"/>
              <a:t>al</a:t>
            </a:r>
            <a:r>
              <a:rPr lang="hu-HU" dirty="0" smtClean="0"/>
              <a:t>. (2017), </a:t>
            </a:r>
            <a:r>
              <a:rPr lang="hu-HU" dirty="0" err="1" smtClean="0"/>
              <a:t>Vinyals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(2019). – Nem kérdés, hogy célfeladatokban meghaladják az embert.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6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Mesterséges általános intelligencia (AGI)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67" y="1825625"/>
            <a:ext cx="10515600" cy="3704318"/>
          </a:xfrm>
        </p:spPr>
        <p:txBody>
          <a:bodyPr>
            <a:normAutofit/>
          </a:bodyPr>
          <a:lstStyle/>
          <a:p>
            <a:r>
              <a:rPr lang="hu-HU" dirty="0" smtClean="0"/>
              <a:t>Definíció, </a:t>
            </a:r>
            <a:r>
              <a:rPr lang="en-US" dirty="0" smtClean="0"/>
              <a:t>l</a:t>
            </a:r>
            <a:r>
              <a:rPr lang="hu-HU" dirty="0" smtClean="0"/>
              <a:t>á</a:t>
            </a:r>
            <a:r>
              <a:rPr lang="en-US" dirty="0" smtClean="0"/>
              <a:t>s</a:t>
            </a:r>
            <a:r>
              <a:rPr lang="hu-HU" dirty="0" smtClean="0"/>
              <a:t>d</a:t>
            </a:r>
            <a:r>
              <a:rPr lang="en-US" dirty="0" smtClean="0"/>
              <a:t> </a:t>
            </a:r>
            <a:r>
              <a:rPr lang="hu-HU" dirty="0" err="1" smtClean="0"/>
              <a:t>Legg</a:t>
            </a:r>
            <a:r>
              <a:rPr lang="hu-HU" dirty="0" smtClean="0"/>
              <a:t> </a:t>
            </a:r>
            <a:r>
              <a:rPr lang="en-US" dirty="0" smtClean="0"/>
              <a:t>&amp;</a:t>
            </a:r>
            <a:r>
              <a:rPr lang="hu-HU" dirty="0" smtClean="0"/>
              <a:t> </a:t>
            </a:r>
            <a:r>
              <a:rPr lang="hu-HU" dirty="0" err="1" smtClean="0"/>
              <a:t>Hutter</a:t>
            </a:r>
            <a:r>
              <a:rPr lang="hu-HU" dirty="0" smtClean="0"/>
              <a:t> </a:t>
            </a:r>
            <a:r>
              <a:rPr lang="hu-HU" dirty="0"/>
              <a:t>(2007)</a:t>
            </a:r>
            <a:endParaRPr lang="hu-HU" dirty="0" smtClean="0"/>
          </a:p>
          <a:p>
            <a:r>
              <a:rPr lang="hu-HU" dirty="0" err="1" smtClean="0"/>
              <a:t>Google</a:t>
            </a:r>
            <a:r>
              <a:rPr lang="hu-HU" dirty="0" smtClean="0"/>
              <a:t>, </a:t>
            </a:r>
            <a:r>
              <a:rPr lang="hu-HU" dirty="0" err="1" smtClean="0"/>
              <a:t>DeepMindLab</a:t>
            </a:r>
            <a:r>
              <a:rPr lang="hu-HU" dirty="0" smtClean="0"/>
              <a:t> </a:t>
            </a:r>
            <a:r>
              <a:rPr lang="hu-HU" dirty="0" err="1" smtClean="0"/>
              <a:t>Quake</a:t>
            </a:r>
            <a:r>
              <a:rPr lang="hu-HU" dirty="0" smtClean="0"/>
              <a:t> III </a:t>
            </a:r>
            <a:r>
              <a:rPr lang="hu-HU" dirty="0" err="1" smtClean="0"/>
              <a:t>Arena</a:t>
            </a:r>
            <a:endParaRPr lang="hu-HU" dirty="0" smtClean="0"/>
          </a:p>
          <a:p>
            <a:r>
              <a:rPr lang="hu-HU" dirty="0" smtClean="0"/>
              <a:t>Microsoft, </a:t>
            </a:r>
            <a:r>
              <a:rPr lang="hu-HU" dirty="0" err="1" smtClean="0"/>
              <a:t>Minecraft-MALMÖ</a:t>
            </a:r>
            <a:endParaRPr lang="hu-HU" dirty="0" smtClean="0"/>
          </a:p>
          <a:p>
            <a:r>
              <a:rPr lang="hu-HU" dirty="0" err="1" smtClean="0"/>
              <a:t>Facebook</a:t>
            </a:r>
            <a:r>
              <a:rPr lang="hu-HU" dirty="0" smtClean="0"/>
              <a:t>, </a:t>
            </a:r>
            <a:r>
              <a:rPr lang="hu-HU" dirty="0" err="1" smtClean="0"/>
              <a:t>OpenAI</a:t>
            </a:r>
            <a:r>
              <a:rPr lang="hu-HU" dirty="0" smtClean="0"/>
              <a:t> stb.… </a:t>
            </a:r>
            <a:r>
              <a:rPr lang="hu-HU" dirty="0"/>
              <a:t>lásd </a:t>
            </a:r>
            <a:r>
              <a:rPr lang="hu-HU" dirty="0" err="1" smtClean="0"/>
              <a:t>Hernandez-Orallo</a:t>
            </a:r>
            <a:r>
              <a:rPr lang="hu-HU" dirty="0" smtClean="0"/>
              <a:t> (</a:t>
            </a:r>
            <a:r>
              <a:rPr lang="hu-HU" dirty="0"/>
              <a:t>2017)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 txBox="1">
            <a:spLocks/>
          </p:cNvSpPr>
          <p:nvPr/>
        </p:nvSpPr>
        <p:spPr>
          <a:xfrm>
            <a:off x="3815542" y="5664880"/>
            <a:ext cx="8197734" cy="111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dirty="0" smtClean="0"/>
              <a:t>…volt vagy aktuális nagy játék címek…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01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Introspektív játékok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r>
              <a:rPr lang="hu-HU" dirty="0" smtClean="0"/>
              <a:t>Tendencia: a játékos figyelése</a:t>
            </a:r>
            <a:r>
              <a:rPr lang="hu-HU" dirty="0"/>
              <a:t>,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spectrum.ieee.org/the-institute/ieee-member-news/future-video-games-could-react-to-players-emotions</a:t>
            </a:r>
            <a:r>
              <a:rPr lang="hu-HU" dirty="0" smtClean="0"/>
              <a:t> </a:t>
            </a:r>
          </a:p>
          <a:p>
            <a:r>
              <a:rPr lang="hu-HU" dirty="0" smtClean="0"/>
              <a:t>Olyan játék kell, ami nemcsak, hogy figyeli a játékost, hanem tered ad az introspektív önvizsgálatnak és ennek a megfigyelésének…</a:t>
            </a:r>
          </a:p>
          <a:p>
            <a:r>
              <a:rPr lang="hu-HU" dirty="0"/>
              <a:t>Olyan játék kell</a:t>
            </a:r>
            <a:r>
              <a:rPr lang="hu-HU" dirty="0" smtClean="0"/>
              <a:t>, aminek a célja egy családi AGI építése… egy mesterséges homunkulusz kialakítása, Bátfai (2019a).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83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Mesterséges nyelv – </a:t>
            </a:r>
            <a:r>
              <a:rPr lang="hu-HU" dirty="0" err="1" smtClean="0"/>
              <a:t>Leinbiz</a:t>
            </a:r>
            <a:r>
              <a:rPr lang="hu-HU" dirty="0" smtClean="0"/>
              <a:t> álma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r>
              <a:rPr lang="hu-HU" dirty="0" smtClean="0"/>
              <a:t>A természetes nyelv a teoretikus kultúrában elégtelen (lásd két ellenkező tábor politikusainak párbeszédét, vagy a hazug antinómiáját), „Az </a:t>
            </a:r>
            <a:r>
              <a:rPr lang="hu-HU" dirty="0"/>
              <a:t>esport kultúra, avagy a magyar lehet-e a mesterséges intelligencia nyelve?”: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bhaxor.blog.hu/2019/07/31/lehet-e_a_magyar_a_mesterseges_intelligencia_nyelve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 smtClean="0"/>
              <a:t>Kell egy mesterséges…  melynek alapja a modern matematikai logika, Bátfai (2019).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50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új belső hang 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xmlns="" id="{749B2A2D-2F93-41FE-8846-6848BF15D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6525"/>
                <a:ext cx="10515600" cy="3704318"/>
              </a:xfrm>
            </p:spPr>
            <p:txBody>
              <a:bodyPr/>
              <a:lstStyle/>
              <a:p>
                <a:r>
                  <a:rPr lang="hu-HU" dirty="0" smtClean="0"/>
                  <a:t>Be tudtuk bizonyítani, hogy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dirty="0" smtClean="0"/>
                  <a:t> nem racionális…ezt már nem a </a:t>
                </a:r>
                <a:r>
                  <a:rPr lang="hu-HU" dirty="0" err="1" smtClean="0"/>
                  <a:t>jaynesi</a:t>
                </a:r>
                <a:r>
                  <a:rPr lang="hu-HU" dirty="0" smtClean="0"/>
                  <a:t> istenek mondták, hanem a tudomány hangját </a:t>
                </a:r>
                <a:r>
                  <a:rPr lang="hu-HU" dirty="0" err="1" smtClean="0"/>
                  <a:t>Hippaszosz</a:t>
                </a:r>
                <a:r>
                  <a:rPr lang="hu-HU" dirty="0" smtClean="0"/>
                  <a:t> már meg </a:t>
                </a:r>
                <a:r>
                  <a:rPr lang="hu-HU" dirty="0" err="1" smtClean="0"/>
                  <a:t>tuda</a:t>
                </a:r>
                <a:r>
                  <a:rPr lang="hu-HU" dirty="0" smtClean="0"/>
                  <a:t> hallani i.e. 600 körül…, de ma is csak a népesség kis százaléka „hallja” (érti, tudja bizonyítani)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dirty="0" smtClean="0"/>
                  <a:t> irracionalítását.</a:t>
                </a:r>
                <a:endParaRPr lang="hu-HU" dirty="0"/>
              </a:p>
              <a:p>
                <a:r>
                  <a:rPr lang="hu-HU" dirty="0" smtClean="0"/>
                  <a:t>Családi móka: YBC </a:t>
                </a:r>
                <a:r>
                  <a:rPr lang="hu-HU" dirty="0"/>
                  <a:t>7289, </a:t>
                </a:r>
                <a:r>
                  <a:rPr lang="hu-HU" dirty="0">
                    <a:hlinkClick r:id="rId3"/>
                  </a:rPr>
                  <a:t>https://</a:t>
                </a:r>
                <a:r>
                  <a:rPr lang="hu-HU" dirty="0" smtClean="0">
                    <a:hlinkClick r:id="rId3"/>
                  </a:rPr>
                  <a:t>youtu.be/0uz_ySREAug</a:t>
                </a:r>
                <a:r>
                  <a:rPr lang="hu-HU" dirty="0" smtClean="0"/>
                  <a:t>, ahol a kisfiam értelmezi, hogy a babiloniak már </a:t>
                </a:r>
                <a:br>
                  <a:rPr lang="hu-HU" dirty="0" smtClean="0"/>
                </a:br>
                <a:r>
                  <a:rPr lang="hu-HU" dirty="0" smtClean="0"/>
                  <a:t>használták a </a:t>
                </a:r>
                <a:r>
                  <a:rPr lang="hu-HU" dirty="0" err="1" smtClean="0"/>
                  <a:t>Pitagorász</a:t>
                </a:r>
                <a:r>
                  <a:rPr lang="hu-HU" dirty="0" smtClean="0"/>
                  <a:t> tételt, de a görögök</a:t>
                </a:r>
                <a:br>
                  <a:rPr lang="hu-HU" dirty="0" smtClean="0"/>
                </a:br>
                <a:r>
                  <a:rPr lang="hu-HU" dirty="0" smtClean="0"/>
                  <a:t>tudták bebizonyítani.  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="" xmlns:a16="http://schemas.microsoft.com/office/drawing/2014/main" id="{749B2A2D-2F93-41FE-8846-6848BF15D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6525"/>
                <a:ext cx="10515600" cy="3704318"/>
              </a:xfrm>
              <a:blipFill rotWithShape="0">
                <a:blip r:embed="rId4"/>
                <a:stretch>
                  <a:fillRect l="-1043" t="-1645" r="-1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 txBox="1">
            <a:spLocks/>
          </p:cNvSpPr>
          <p:nvPr/>
        </p:nvSpPr>
        <p:spPr>
          <a:xfrm>
            <a:off x="3815542" y="5664880"/>
            <a:ext cx="8197734" cy="111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dirty="0" smtClean="0"/>
              <a:t>…a tudomány nyelve…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81" y="3623436"/>
            <a:ext cx="3033824" cy="22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Esport  </a:t>
            </a:r>
            <a:r>
              <a:rPr lang="hu-HU" dirty="0"/>
              <a:t>nyelv – </a:t>
            </a:r>
            <a:r>
              <a:rPr lang="hu-HU" dirty="0" err="1" smtClean="0"/>
              <a:t>Paszigráfia</a:t>
            </a:r>
            <a:r>
              <a:rPr lang="hu-HU" dirty="0" smtClean="0"/>
              <a:t> Rapszódia (</a:t>
            </a:r>
            <a:r>
              <a:rPr lang="hu-HU" dirty="0" err="1" smtClean="0"/>
              <a:t>PaRa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45" y="1553818"/>
            <a:ext cx="6591066" cy="3871953"/>
          </a:xfr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 txBox="1">
            <a:spLocks/>
          </p:cNvSpPr>
          <p:nvPr/>
        </p:nvSpPr>
        <p:spPr>
          <a:xfrm>
            <a:off x="3572540" y="5664880"/>
            <a:ext cx="8440736" cy="111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dirty="0" smtClean="0"/>
              <a:t>…a mesterséges homunkulusz nyelve…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93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Tézisek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számítógépes játékok képesek lesznek az emberi elme új donaldi értelemben vett architektúráját kialakítani.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M</a:t>
            </a:r>
            <a:r>
              <a:rPr lang="hu-HU" dirty="0" smtClean="0"/>
              <a:t>eghallunk majd egy új </a:t>
            </a:r>
            <a:r>
              <a:rPr lang="hu-HU" dirty="0" err="1" smtClean="0"/>
              <a:t>jaynesi</a:t>
            </a:r>
            <a:r>
              <a:rPr lang="hu-HU" dirty="0" smtClean="0"/>
              <a:t> hangot, amely a fajra szubjektív objektív valóság nyelvén szól hozzánk.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E</a:t>
            </a:r>
            <a:r>
              <a:rPr lang="hu-HU" dirty="0" smtClean="0"/>
              <a:t>zt a hangot fogja „</a:t>
            </a:r>
            <a:r>
              <a:rPr lang="hu-HU" dirty="0" err="1" smtClean="0"/>
              <a:t>westworld-szerűen</a:t>
            </a:r>
            <a:r>
              <a:rPr lang="hu-HU" dirty="0" smtClean="0"/>
              <a:t>” hallani a mesterséges általános intelligencia (az „</a:t>
            </a:r>
            <a:r>
              <a:rPr lang="hu-HU" dirty="0" err="1" smtClean="0"/>
              <a:t>asimovi</a:t>
            </a:r>
            <a:r>
              <a:rPr lang="hu-HU" dirty="0" smtClean="0"/>
              <a:t> robotok”) is.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Paszigráfia</a:t>
            </a:r>
            <a:r>
              <a:rPr lang="hu-HU" dirty="0" smtClean="0"/>
              <a:t> Rapszódia, mi a B terv? Robotautó.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23602"/>
            <a:ext cx="10515600" cy="435133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killer</a:t>
            </a:r>
            <a:r>
              <a:rPr lang="hu-HU" dirty="0" smtClean="0"/>
              <a:t> alkalmazások természete.</a:t>
            </a:r>
          </a:p>
          <a:p>
            <a:r>
              <a:rPr lang="hu-HU" dirty="0" smtClean="0"/>
              <a:t>Egy szűkebb világ </a:t>
            </a:r>
            <a:r>
              <a:rPr lang="hu-HU" dirty="0" err="1" smtClean="0"/>
              <a:t>formalizása</a:t>
            </a:r>
            <a:r>
              <a:rPr lang="hu-HU" dirty="0" smtClean="0"/>
              <a:t>: a robotautóké.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Vagy el fogja fogadni a világ, hogy „görög zombik” (ebben az értelemben mai nevükön „</a:t>
            </a:r>
            <a:r>
              <a:rPr lang="hu-HU" dirty="0" err="1" smtClean="0"/>
              <a:t>black</a:t>
            </a:r>
            <a:r>
              <a:rPr lang="hu-HU" dirty="0" smtClean="0"/>
              <a:t> </a:t>
            </a:r>
            <a:r>
              <a:rPr lang="hu-HU" dirty="0" err="1" smtClean="0"/>
              <a:t>box</a:t>
            </a:r>
            <a:r>
              <a:rPr lang="hu-HU" dirty="0" smtClean="0"/>
              <a:t> AI”</a:t>
            </a:r>
            <a:r>
              <a:rPr lang="hu-HU" dirty="0" err="1" smtClean="0"/>
              <a:t>-k</a:t>
            </a:r>
            <a:r>
              <a:rPr lang="hu-HU" dirty="0" smtClean="0"/>
              <a:t>) ülnek a volán mögött?</a:t>
            </a:r>
            <a:br>
              <a:rPr lang="hu-HU" dirty="0" smtClean="0"/>
            </a:br>
            <a:r>
              <a:rPr lang="hu-HU" dirty="0" smtClean="0"/>
              <a:t>A kifejezés tekintetében lásd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Castelvecchi</a:t>
            </a:r>
            <a:r>
              <a:rPr lang="hu-HU" dirty="0" smtClean="0"/>
              <a:t> 2016).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45" y="4200536"/>
            <a:ext cx="5677192" cy="26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841" y="5532437"/>
            <a:ext cx="3425456" cy="1325563"/>
          </a:xfrm>
        </p:spPr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2" y="489098"/>
            <a:ext cx="11802140" cy="49441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számítógépes játékok képesek lesznek az emberi elme új donaldi értelemben vett architektúráját kialakítani.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Nemcsak „játszik” a gyerek, hanem készül a külső memória intenzívebb használatára, egy matematikai logikai alapú mesterséges nyelv használatára. A reguláris oktatásnak az erre a célra készülő alapozó játékokra kell felhangolódnia.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„Ne menjen a tanulás a (szervezett) játék rovására!”</a:t>
            </a:r>
            <a:br>
              <a:rPr lang="hu-HU" dirty="0" smtClean="0"/>
            </a:br>
            <a:r>
              <a:rPr lang="hu-HU" dirty="0" smtClean="0"/>
              <a:t>„Ne vegyük el a gyerek mobilját, mert az a donaldi külső memória interfésze!”</a:t>
            </a:r>
          </a:p>
        </p:txBody>
      </p:sp>
    </p:spTree>
    <p:extLst>
      <p:ext uri="{BB962C8B-B14F-4D97-AF65-F5344CB8AC3E}">
        <p14:creationId xmlns:p14="http://schemas.microsoft.com/office/powerpoint/2010/main" val="4853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841" y="5532437"/>
            <a:ext cx="3425456" cy="1325563"/>
          </a:xfrm>
        </p:spPr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2" y="489098"/>
            <a:ext cx="11802140" cy="49441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u-HU" dirty="0" smtClean="0"/>
              <a:t>Meghallunk majd egy új </a:t>
            </a:r>
            <a:r>
              <a:rPr lang="hu-HU" dirty="0" err="1" smtClean="0"/>
              <a:t>jaynesi</a:t>
            </a:r>
            <a:r>
              <a:rPr lang="hu-HU" dirty="0" smtClean="0"/>
              <a:t> hangot, amely a fajra szubjektív objektív </a:t>
            </a:r>
            <a:br>
              <a:rPr lang="hu-HU" dirty="0" smtClean="0"/>
            </a:br>
            <a:r>
              <a:rPr lang="hu-HU" dirty="0" smtClean="0"/>
              <a:t>valóság nyelvén szól hozzánk.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tudósok eddig „mindig is” hallották, ez általánossá fog válni. Ezt éppen az ilyen (erre hivatott) játékok tudják majd biztosítani.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hu-HU" dirty="0"/>
              <a:t>E</a:t>
            </a:r>
            <a:r>
              <a:rPr lang="hu-HU" dirty="0" smtClean="0"/>
              <a:t>zt a hangot fogja „</a:t>
            </a:r>
            <a:r>
              <a:rPr lang="hu-HU" dirty="0" err="1" smtClean="0"/>
              <a:t>westworld-szerűen</a:t>
            </a:r>
            <a:r>
              <a:rPr lang="hu-HU" dirty="0" smtClean="0"/>
              <a:t>” hallani a mesterséges általános intelligencia (az „</a:t>
            </a:r>
            <a:r>
              <a:rPr lang="hu-HU" dirty="0" err="1" smtClean="0"/>
              <a:t>asimovi</a:t>
            </a:r>
            <a:r>
              <a:rPr lang="hu-HU" dirty="0" smtClean="0"/>
              <a:t> robotok”) is.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AGI </a:t>
            </a:r>
            <a:r>
              <a:rPr lang="hu-HU" dirty="0" err="1" smtClean="0"/>
              <a:t>aszisztens</a:t>
            </a:r>
            <a:r>
              <a:rPr lang="hu-HU" dirty="0" smtClean="0"/>
              <a:t> lesz az interfész a fejlesztendő mesterséges nyelvhez.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92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895" y="5717481"/>
            <a:ext cx="10515600" cy="1325563"/>
          </a:xfrm>
        </p:spPr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732555" y="134986"/>
            <a:ext cx="1126324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Az esport kultúrától azt várom, hogy képes lesz a gépekben (AGI tengely) létrehozni azt, amit a teoretikus kultúra képes volt az ember tengelyen.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1003511" y="3581322"/>
            <a:ext cx="10205784" cy="1717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1504255" y="2974277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Epizodikus kultúra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376596" y="2974276"/>
            <a:ext cx="18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Mimetikus kultúra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216283" y="2974273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Mitikus kultúra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751166" y="2974273"/>
            <a:ext cx="166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Elméleti kultúra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394900" y="2974274"/>
            <a:ext cx="150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Esport kultúra</a:t>
            </a:r>
            <a:endParaRPr lang="hu-HU" dirty="0"/>
          </a:p>
        </p:txBody>
      </p:sp>
      <p:sp>
        <p:nvSpPr>
          <p:cNvPr id="11" name="Vonalas buborék 2 10"/>
          <p:cNvSpPr/>
          <p:nvPr/>
        </p:nvSpPr>
        <p:spPr>
          <a:xfrm>
            <a:off x="6724748" y="5480618"/>
            <a:ext cx="2671639" cy="3180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94731"/>
              <a:gd name="adj6" fmla="val -162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>
                <a:solidFill>
                  <a:schemeClr val="tx1"/>
                </a:solidFill>
              </a:rPr>
              <a:t>ie</a:t>
            </a:r>
            <a:r>
              <a:rPr lang="hu-HU" dirty="0" smtClean="0">
                <a:solidFill>
                  <a:schemeClr val="tx1"/>
                </a:solidFill>
              </a:rPr>
              <a:t>. 40.000 eszközhasználat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2" name="Vonalas buborék 2 11"/>
          <p:cNvSpPr/>
          <p:nvPr/>
        </p:nvSpPr>
        <p:spPr>
          <a:xfrm>
            <a:off x="6906410" y="5014866"/>
            <a:ext cx="2317044" cy="2774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15661"/>
              <a:gd name="adj6" fmla="val -170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ie.25.000 </a:t>
            </a:r>
            <a:r>
              <a:rPr lang="hu-HU" dirty="0" err="1" smtClean="0">
                <a:solidFill>
                  <a:schemeClr val="tx1"/>
                </a:solidFill>
              </a:rPr>
              <a:t>farkascsont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3" name="Vonalas buborék 2 12"/>
          <p:cNvSpPr/>
          <p:nvPr/>
        </p:nvSpPr>
        <p:spPr>
          <a:xfrm>
            <a:off x="7448721" y="4102512"/>
            <a:ext cx="3155990" cy="3422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4728"/>
              <a:gd name="adj6" fmla="val -170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ie.1.000 kétkamarás összeomlás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Vonalas buborék 2 13"/>
          <p:cNvSpPr/>
          <p:nvPr/>
        </p:nvSpPr>
        <p:spPr>
          <a:xfrm>
            <a:off x="5559322" y="5950216"/>
            <a:ext cx="1248038" cy="2692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77957"/>
              <a:gd name="adj6" fmla="val -162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ie.400.000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Vonalas buborék 2 14"/>
          <p:cNvSpPr/>
          <p:nvPr/>
        </p:nvSpPr>
        <p:spPr>
          <a:xfrm>
            <a:off x="3665353" y="3949551"/>
            <a:ext cx="1368760" cy="3210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0532"/>
              <a:gd name="adj6" fmla="val -170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ie.1.500.000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992627" y="2732235"/>
            <a:ext cx="10205784" cy="1717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493371" y="2125190"/>
            <a:ext cx="17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Magzati fejlődés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365712" y="2125189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Újszülött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205399" y="212518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Bölcsi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740282" y="212518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Suli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970360" y="2125187"/>
            <a:ext cx="93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Főiskola</a:t>
            </a:r>
            <a:endParaRPr lang="hu-HU" dirty="0"/>
          </a:p>
        </p:txBody>
      </p:sp>
      <p:sp>
        <p:nvSpPr>
          <p:cNvPr id="22" name="Vonalas buborék 2 21"/>
          <p:cNvSpPr/>
          <p:nvPr/>
        </p:nvSpPr>
        <p:spPr>
          <a:xfrm>
            <a:off x="8143942" y="3759679"/>
            <a:ext cx="1818514" cy="2718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645"/>
              <a:gd name="adj6" fmla="val -164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1936, Turing, </a:t>
            </a:r>
            <a:r>
              <a:rPr lang="hu-HU" dirty="0" err="1" smtClean="0">
                <a:solidFill>
                  <a:schemeClr val="tx1"/>
                </a:solidFill>
              </a:rPr>
              <a:t>szg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3" name="Vonalas buborék 2 22"/>
          <p:cNvSpPr/>
          <p:nvPr/>
        </p:nvSpPr>
        <p:spPr>
          <a:xfrm>
            <a:off x="1553523" y="3949551"/>
            <a:ext cx="1757759" cy="3210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0532"/>
              <a:gd name="adj6" fmla="val -170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>
                <a:solidFill>
                  <a:schemeClr val="tx1"/>
                </a:solidFill>
              </a:rPr>
              <a:t>i</a:t>
            </a:r>
            <a:r>
              <a:rPr lang="hu-HU" dirty="0" err="1" smtClean="0">
                <a:solidFill>
                  <a:schemeClr val="tx1"/>
                </a:solidFill>
              </a:rPr>
              <a:t>e</a:t>
            </a:r>
            <a:r>
              <a:rPr lang="hu-HU" dirty="0" smtClean="0">
                <a:solidFill>
                  <a:schemeClr val="tx1"/>
                </a:solidFill>
              </a:rPr>
              <a:t>. 300.000.000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24" name="Egyenes összekötő nyíllal 23"/>
          <p:cNvCxnSpPr/>
          <p:nvPr/>
        </p:nvCxnSpPr>
        <p:spPr>
          <a:xfrm flipV="1">
            <a:off x="992625" y="1785179"/>
            <a:ext cx="10205784" cy="1717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1580455" y="1178128"/>
            <a:ext cx="198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SMNIST programok</a:t>
            </a:r>
          </a:p>
          <a:p>
            <a:pPr algn="ctr"/>
            <a:r>
              <a:rPr lang="hu-HU" dirty="0" smtClean="0"/>
              <a:t>OFS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1204871" y="1589629"/>
            <a:ext cx="51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AGI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1193981" y="2547571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ember</a:t>
            </a:r>
            <a:endParaRPr lang="hu-HU" dirty="0"/>
          </a:p>
        </p:txBody>
      </p:sp>
      <p:sp>
        <p:nvSpPr>
          <p:cNvPr id="28" name="Vonalas buborék 2 27"/>
          <p:cNvSpPr/>
          <p:nvPr/>
        </p:nvSpPr>
        <p:spPr>
          <a:xfrm>
            <a:off x="6918162" y="4586757"/>
            <a:ext cx="1366813" cy="3074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1141"/>
              <a:gd name="adj6" fmla="val -172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i.e. 5000 írás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76447" y="5114260"/>
            <a:ext cx="328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Jaynes</a:t>
            </a:r>
            <a:r>
              <a:rPr lang="hu-HU" dirty="0" smtClean="0"/>
              <a:t> (1986), Bátfai et </a:t>
            </a:r>
            <a:r>
              <a:rPr lang="hu-HU" dirty="0" err="1" smtClean="0"/>
              <a:t>al</a:t>
            </a:r>
            <a:r>
              <a:rPr lang="hu-HU" dirty="0" smtClean="0"/>
              <a:t>. (2019)</a:t>
            </a:r>
            <a:endParaRPr lang="hu-HU" dirty="0"/>
          </a:p>
        </p:txBody>
      </p:sp>
      <p:cxnSp>
        <p:nvCxnSpPr>
          <p:cNvPr id="31" name="Egyenes összekötő 30"/>
          <p:cNvCxnSpPr/>
          <p:nvPr/>
        </p:nvCxnSpPr>
        <p:spPr>
          <a:xfrm>
            <a:off x="6724748" y="3591955"/>
            <a:ext cx="193414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zis 33"/>
          <p:cNvSpPr/>
          <p:nvPr/>
        </p:nvSpPr>
        <p:spPr>
          <a:xfrm>
            <a:off x="6570921" y="3423684"/>
            <a:ext cx="467832" cy="3147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6" name="Egyenes összekötő 35"/>
          <p:cNvCxnSpPr/>
          <p:nvPr/>
        </p:nvCxnSpPr>
        <p:spPr>
          <a:xfrm>
            <a:off x="8344434" y="3584860"/>
            <a:ext cx="193414" cy="0"/>
          </a:xfrm>
          <a:prstGeom prst="line">
            <a:avLst/>
          </a:prstGeom>
          <a:ln w="50800">
            <a:solidFill>
              <a:schemeClr val="accent6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zis 36"/>
          <p:cNvSpPr/>
          <p:nvPr/>
        </p:nvSpPr>
        <p:spPr>
          <a:xfrm>
            <a:off x="8190607" y="3427222"/>
            <a:ext cx="467832" cy="31472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/>
          <p:cNvSpPr txBox="1"/>
          <p:nvPr/>
        </p:nvSpPr>
        <p:spPr>
          <a:xfrm>
            <a:off x="8594641" y="321102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hu-H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372" y="5529943"/>
            <a:ext cx="10515600" cy="1325563"/>
          </a:xfrm>
        </p:spPr>
        <p:txBody>
          <a:bodyPr/>
          <a:lstStyle/>
          <a:p>
            <a:r>
              <a:rPr lang="hu-HU" dirty="0" smtClean="0"/>
              <a:t>Irodalomjegyzék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893"/>
            <a:ext cx="12004158" cy="5869177"/>
          </a:xfrm>
        </p:spPr>
        <p:txBody>
          <a:bodyPr>
            <a:normAutofit fontScale="40000" lnSpcReduction="20000"/>
          </a:bodyPr>
          <a:lstStyle/>
          <a:p>
            <a:r>
              <a:rPr lang="hu-HU" dirty="0"/>
              <a:t>Bátfai N. (2018) A játékok és a mesterséges intelligencia mint a kultúra jövője–egy kísérlet a szubjektivitás elméletének kialakítására. INFORMÁCIÓS TÁRSADALOM: TÁRSADALOMTUDOMÁNYI FOLYÓIRAT 18 (2), 28-40</a:t>
            </a:r>
          </a:p>
          <a:p>
            <a:r>
              <a:rPr lang="hu-HU" dirty="0"/>
              <a:t>Bátfai, N., Papp, D., </a:t>
            </a:r>
            <a:r>
              <a:rPr lang="hu-HU" dirty="0" err="1"/>
              <a:t>Bogacsovics</a:t>
            </a:r>
            <a:r>
              <a:rPr lang="hu-HU" dirty="0"/>
              <a:t>, G., Szabó, M., Simkó, V.S., </a:t>
            </a:r>
            <a:r>
              <a:rPr lang="hu-HU" dirty="0" err="1"/>
              <a:t>Bersenszki</a:t>
            </a:r>
            <a:r>
              <a:rPr lang="hu-HU" dirty="0"/>
              <a:t>, M., </a:t>
            </a:r>
            <a:r>
              <a:rPr lang="hu-HU" dirty="0" err="1"/>
              <a:t>Szabo</a:t>
            </a:r>
            <a:r>
              <a:rPr lang="hu-HU" dirty="0"/>
              <a:t>, G., Kovács, L., Kovács, F., &amp; Varga, E.S. (2019)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notion</a:t>
            </a:r>
            <a:r>
              <a:rPr lang="hu-HU" dirty="0"/>
              <a:t> of </a:t>
            </a:r>
            <a:r>
              <a:rPr lang="hu-HU" dirty="0" err="1"/>
              <a:t>number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humans</a:t>
            </a:r>
            <a:r>
              <a:rPr lang="hu-HU" dirty="0"/>
              <a:t> and </a:t>
            </a:r>
            <a:r>
              <a:rPr lang="hu-HU" dirty="0" err="1"/>
              <a:t>machines</a:t>
            </a:r>
            <a:r>
              <a:rPr lang="hu-HU" dirty="0"/>
              <a:t>. </a:t>
            </a:r>
            <a:r>
              <a:rPr lang="hu-HU" dirty="0" err="1"/>
              <a:t>ArXiv</a:t>
            </a:r>
            <a:r>
              <a:rPr lang="hu-HU" dirty="0"/>
              <a:t>, </a:t>
            </a:r>
            <a:r>
              <a:rPr lang="hu-HU" dirty="0" err="1"/>
              <a:t>abs</a:t>
            </a:r>
            <a:r>
              <a:rPr lang="hu-HU" dirty="0"/>
              <a:t>/1906.12213, </a:t>
            </a:r>
            <a:r>
              <a:rPr lang="hu-HU" u="sng" dirty="0">
                <a:hlinkClick r:id="rId3"/>
              </a:rPr>
              <a:t>https://arxiv.org/abs/1906.12213</a:t>
            </a:r>
            <a:endParaRPr lang="hu-HU" dirty="0"/>
          </a:p>
          <a:p>
            <a:r>
              <a:rPr lang="hu-HU" dirty="0"/>
              <a:t>Bátfai N. (2019a) Esport kultúra: a mesterséges intelligencia kognitív evolúciós értelmezése, nem publikált kézirat, </a:t>
            </a:r>
            <a:r>
              <a:rPr lang="hu-HU" u="sng" dirty="0">
                <a:hlinkClick r:id="rId4"/>
              </a:rPr>
              <a:t>https://gitlab.com/nbatfai/pasigraphy-rhapsody/blob/master/para/docs/hungarian_mitel.pdf</a:t>
            </a:r>
            <a:endParaRPr lang="hu-HU" dirty="0"/>
          </a:p>
          <a:p>
            <a:r>
              <a:rPr lang="hu-HU" dirty="0"/>
              <a:t>Bátfai N. (2019b) Az esport kultúra nyelve, </a:t>
            </a:r>
            <a:r>
              <a:rPr lang="hu-HU" u="sng" dirty="0">
                <a:hlinkClick r:id="rId5"/>
              </a:rPr>
              <a:t>https://gitlab.com/nbatfai/pasigraphy-rhapsody/blob/master/para/docs/para_prog_guide.pdf</a:t>
            </a:r>
            <a:r>
              <a:rPr lang="hu-HU" dirty="0"/>
              <a:t> </a:t>
            </a:r>
          </a:p>
          <a:p>
            <a:r>
              <a:rPr lang="hu-HU" dirty="0"/>
              <a:t>Bátfai N. (2019c) Szükségük lesz-e robotpszichológusra a robotautóknak? (készülő kézirat)</a:t>
            </a:r>
          </a:p>
          <a:p>
            <a:r>
              <a:rPr lang="hu-HU" dirty="0"/>
              <a:t>Bátfai N. (2019d) </a:t>
            </a:r>
            <a:r>
              <a:rPr lang="hu-HU" dirty="0" smtClean="0"/>
              <a:t>Matematikai filológia </a:t>
            </a:r>
            <a:r>
              <a:rPr lang="hu-HU" dirty="0"/>
              <a:t>(készülő kézirat)</a:t>
            </a:r>
          </a:p>
          <a:p>
            <a:r>
              <a:rPr lang="hu-HU" dirty="0"/>
              <a:t>Chaitin, G. J. (2004) Meta </a:t>
            </a:r>
            <a:r>
              <a:rPr lang="hu-HU" dirty="0" err="1"/>
              <a:t>Math</a:t>
            </a:r>
            <a:r>
              <a:rPr lang="hu-HU" dirty="0"/>
              <a:t>! The </a:t>
            </a:r>
            <a:r>
              <a:rPr lang="hu-HU" dirty="0" err="1"/>
              <a:t>Quest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Omega. </a:t>
            </a:r>
            <a:r>
              <a:rPr lang="hu-HU" u="sng" dirty="0">
                <a:hlinkClick r:id="rId6"/>
              </a:rPr>
              <a:t>https://arxiv.org/abs/math/0404335</a:t>
            </a:r>
            <a:endParaRPr lang="hu-HU" dirty="0"/>
          </a:p>
          <a:p>
            <a:r>
              <a:rPr lang="hu-HU" dirty="0" err="1"/>
              <a:t>Castelvecchi</a:t>
            </a:r>
            <a:r>
              <a:rPr lang="hu-HU" dirty="0"/>
              <a:t>, D. (2016).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open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</a:t>
            </a:r>
            <a:r>
              <a:rPr lang="hu-HU" dirty="0" err="1"/>
              <a:t>box</a:t>
            </a:r>
            <a:r>
              <a:rPr lang="hu-HU" dirty="0"/>
              <a:t> of AI? </a:t>
            </a:r>
            <a:r>
              <a:rPr lang="hu-HU" dirty="0" err="1"/>
              <a:t>Nature</a:t>
            </a:r>
            <a:r>
              <a:rPr lang="hu-HU" dirty="0"/>
              <a:t>, 538, 20-23. </a:t>
            </a:r>
            <a:r>
              <a:rPr lang="hu-HU" dirty="0" err="1"/>
              <a:t>doi</a:t>
            </a:r>
            <a:r>
              <a:rPr lang="hu-HU" dirty="0"/>
              <a:t>:10.1038/538020a</a:t>
            </a:r>
          </a:p>
          <a:p>
            <a:r>
              <a:rPr lang="hu-HU" dirty="0"/>
              <a:t>Donald, M. (1991). </a:t>
            </a:r>
            <a:r>
              <a:rPr lang="hu-HU" dirty="0" err="1"/>
              <a:t>Origins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Modern Mind: </a:t>
            </a:r>
            <a:r>
              <a:rPr lang="hu-HU" dirty="0" err="1"/>
              <a:t>Three</a:t>
            </a:r>
            <a:r>
              <a:rPr lang="hu-HU" dirty="0"/>
              <a:t> </a:t>
            </a:r>
            <a:r>
              <a:rPr lang="hu-HU" dirty="0" err="1"/>
              <a:t>Stages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Evolution</a:t>
            </a:r>
            <a:r>
              <a:rPr lang="hu-HU" dirty="0"/>
              <a:t> of </a:t>
            </a:r>
            <a:r>
              <a:rPr lang="hu-HU" dirty="0" err="1"/>
              <a:t>Culture</a:t>
            </a:r>
            <a:r>
              <a:rPr lang="hu-HU" dirty="0"/>
              <a:t> and </a:t>
            </a:r>
            <a:r>
              <a:rPr lang="hu-HU" dirty="0" err="1"/>
              <a:t>Cognition</a:t>
            </a:r>
            <a:r>
              <a:rPr lang="hu-HU" dirty="0"/>
              <a:t>. Harvard University Press.</a:t>
            </a:r>
          </a:p>
          <a:p>
            <a:r>
              <a:rPr lang="hu-HU" dirty="0" err="1"/>
              <a:t>Diuk</a:t>
            </a:r>
            <a:r>
              <a:rPr lang="hu-HU" dirty="0"/>
              <a:t>, Carlos &amp; </a:t>
            </a:r>
            <a:r>
              <a:rPr lang="hu-HU" dirty="0" err="1"/>
              <a:t>Fernández</a:t>
            </a:r>
            <a:r>
              <a:rPr lang="hu-HU" dirty="0"/>
              <a:t> </a:t>
            </a:r>
            <a:r>
              <a:rPr lang="hu-HU" dirty="0" err="1"/>
              <a:t>Slezak</a:t>
            </a:r>
            <a:r>
              <a:rPr lang="hu-HU" dirty="0"/>
              <a:t>, Diego &amp; </a:t>
            </a:r>
            <a:r>
              <a:rPr lang="hu-HU" dirty="0" err="1"/>
              <a:t>Raskovsky</a:t>
            </a:r>
            <a:r>
              <a:rPr lang="hu-HU" dirty="0"/>
              <a:t>, I &amp; </a:t>
            </a:r>
            <a:r>
              <a:rPr lang="hu-HU" dirty="0" err="1"/>
              <a:t>Sigman</a:t>
            </a:r>
            <a:r>
              <a:rPr lang="hu-HU" dirty="0"/>
              <a:t>, M &amp; </a:t>
            </a:r>
            <a:r>
              <a:rPr lang="hu-HU" dirty="0" err="1"/>
              <a:t>Cecchi</a:t>
            </a:r>
            <a:r>
              <a:rPr lang="hu-HU" dirty="0"/>
              <a:t>, </a:t>
            </a:r>
            <a:r>
              <a:rPr lang="hu-HU" dirty="0" err="1"/>
              <a:t>Guillermo</a:t>
            </a:r>
            <a:r>
              <a:rPr lang="hu-HU" dirty="0"/>
              <a:t>. (2012). A </a:t>
            </a:r>
            <a:r>
              <a:rPr lang="hu-HU" dirty="0" err="1" smtClean="0"/>
              <a:t>quantitat</a:t>
            </a:r>
            <a:r>
              <a:rPr lang="hu-HU" dirty="0" err="1"/>
              <a:t>ive</a:t>
            </a:r>
            <a:r>
              <a:rPr lang="hu-HU" dirty="0"/>
              <a:t> </a:t>
            </a:r>
            <a:r>
              <a:rPr lang="hu-HU" dirty="0" err="1"/>
              <a:t>philology</a:t>
            </a:r>
            <a:r>
              <a:rPr lang="hu-HU" dirty="0"/>
              <a:t> of </a:t>
            </a:r>
            <a:r>
              <a:rPr lang="hu-HU" dirty="0" err="1"/>
              <a:t>introspection</a:t>
            </a:r>
            <a:r>
              <a:rPr lang="hu-HU" dirty="0"/>
              <a:t>. </a:t>
            </a:r>
            <a:r>
              <a:rPr lang="hu-HU" dirty="0" err="1"/>
              <a:t>Frontiers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integrative</a:t>
            </a:r>
            <a:r>
              <a:rPr lang="hu-HU" dirty="0"/>
              <a:t> </a:t>
            </a:r>
            <a:r>
              <a:rPr lang="hu-HU" dirty="0" err="1"/>
              <a:t>neuroscience</a:t>
            </a:r>
            <a:r>
              <a:rPr lang="hu-HU" dirty="0"/>
              <a:t>. 6. 80. 10.3389/fnint.2012.00080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err="1"/>
              <a:t>Hernandez-Orallo</a:t>
            </a:r>
            <a:r>
              <a:rPr lang="hu-HU" dirty="0"/>
              <a:t>, J., </a:t>
            </a:r>
            <a:r>
              <a:rPr lang="hu-HU" dirty="0" err="1"/>
              <a:t>Baroni</a:t>
            </a:r>
            <a:r>
              <a:rPr lang="hu-HU" dirty="0"/>
              <a:t>, M., </a:t>
            </a:r>
            <a:r>
              <a:rPr lang="hu-HU" dirty="0" err="1"/>
              <a:t>Bieger</a:t>
            </a:r>
            <a:r>
              <a:rPr lang="hu-HU" dirty="0"/>
              <a:t>, J., </a:t>
            </a:r>
            <a:r>
              <a:rPr lang="hu-HU" dirty="0" err="1"/>
              <a:t>Chmait</a:t>
            </a:r>
            <a:r>
              <a:rPr lang="hu-HU" dirty="0"/>
              <a:t>, N., L. </a:t>
            </a:r>
            <a:r>
              <a:rPr lang="hu-HU" dirty="0" err="1"/>
              <a:t>Dowe</a:t>
            </a:r>
            <a:r>
              <a:rPr lang="hu-HU" dirty="0"/>
              <a:t>, D., Hofmann, K., ...</a:t>
            </a:r>
            <a:r>
              <a:rPr lang="hu-HU" dirty="0" err="1"/>
              <a:t>Thórisson</a:t>
            </a:r>
            <a:r>
              <a:rPr lang="hu-HU" dirty="0"/>
              <a:t>, </a:t>
            </a:r>
            <a:r>
              <a:rPr lang="hu-HU" dirty="0" err="1"/>
              <a:t>K</a:t>
            </a:r>
            <a:r>
              <a:rPr lang="hu-HU" dirty="0"/>
              <a:t>. (2017).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ai</a:t>
            </a:r>
            <a:r>
              <a:rPr lang="hu-HU" dirty="0"/>
              <a:t> </a:t>
            </a:r>
            <a:r>
              <a:rPr lang="hu-HU" dirty="0" err="1"/>
              <a:t>evaluation</a:t>
            </a:r>
            <a:r>
              <a:rPr lang="hu-HU" dirty="0"/>
              <a:t> </a:t>
            </a:r>
            <a:r>
              <a:rPr lang="hu-HU" dirty="0" err="1"/>
              <a:t>cosmos</a:t>
            </a:r>
            <a:r>
              <a:rPr lang="hu-HU" dirty="0"/>
              <a:t>: </a:t>
            </a:r>
            <a:r>
              <a:rPr lang="hu-HU" dirty="0" err="1"/>
              <a:t>Ready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play </a:t>
            </a:r>
            <a:r>
              <a:rPr lang="hu-HU" dirty="0" err="1"/>
              <a:t>the</a:t>
            </a:r>
            <a:r>
              <a:rPr lang="hu-HU" dirty="0"/>
              <a:t> game? AI </a:t>
            </a:r>
            <a:r>
              <a:rPr lang="hu-HU" dirty="0" err="1"/>
              <a:t>Magazine</a:t>
            </a:r>
            <a:r>
              <a:rPr lang="hu-HU" dirty="0"/>
              <a:t>, 38, 66. </a:t>
            </a:r>
            <a:r>
              <a:rPr lang="hu-HU" dirty="0" err="1"/>
              <a:t>doi</a:t>
            </a:r>
            <a:r>
              <a:rPr lang="hu-HU" dirty="0"/>
              <a:t>:10.1609/aimag.v38i3.2748</a:t>
            </a:r>
          </a:p>
          <a:p>
            <a:r>
              <a:rPr lang="hu-HU" dirty="0" err="1"/>
              <a:t>Jaynes</a:t>
            </a:r>
            <a:r>
              <a:rPr lang="hu-HU" dirty="0"/>
              <a:t> J. (1986) </a:t>
            </a:r>
            <a:r>
              <a:rPr lang="hu-HU" dirty="0" err="1"/>
              <a:t>Consciousness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voices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mind. </a:t>
            </a:r>
            <a:r>
              <a:rPr lang="hu-HU" dirty="0" err="1"/>
              <a:t>Canadian</a:t>
            </a:r>
            <a:r>
              <a:rPr lang="hu-HU" dirty="0"/>
              <a:t> </a:t>
            </a:r>
            <a:r>
              <a:rPr lang="hu-HU" dirty="0" err="1" smtClean="0"/>
              <a:t>Psychology</a:t>
            </a:r>
            <a:r>
              <a:rPr lang="hu-HU" dirty="0" smtClean="0"/>
              <a:t>;27:128-139</a:t>
            </a:r>
          </a:p>
          <a:p>
            <a:r>
              <a:rPr lang="hu-HU" dirty="0" err="1"/>
              <a:t>Jaynes</a:t>
            </a:r>
            <a:r>
              <a:rPr lang="hu-HU" dirty="0"/>
              <a:t>, J. (1976). The </a:t>
            </a:r>
            <a:r>
              <a:rPr lang="hu-HU" dirty="0" err="1"/>
              <a:t>origin</a:t>
            </a:r>
            <a:r>
              <a:rPr lang="hu-HU" dirty="0"/>
              <a:t> of </a:t>
            </a:r>
            <a:r>
              <a:rPr lang="hu-HU" dirty="0" err="1"/>
              <a:t>consciousness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breakdown</a:t>
            </a:r>
            <a:r>
              <a:rPr lang="hu-HU" dirty="0"/>
              <a:t> </a:t>
            </a:r>
            <a:r>
              <a:rPr lang="hu-HU" dirty="0" err="1"/>
              <a:t>of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bicameral</a:t>
            </a:r>
            <a:r>
              <a:rPr lang="hu-HU" dirty="0"/>
              <a:t> mind. Boston: </a:t>
            </a:r>
            <a:r>
              <a:rPr lang="hu-HU" dirty="0" err="1"/>
              <a:t>Houghton</a:t>
            </a:r>
            <a:r>
              <a:rPr lang="hu-HU" dirty="0"/>
              <a:t> </a:t>
            </a:r>
            <a:r>
              <a:rPr lang="hu-HU" dirty="0" err="1"/>
              <a:t>Mifflin</a:t>
            </a:r>
            <a:r>
              <a:rPr lang="hu-HU" dirty="0"/>
              <a:t>.</a:t>
            </a:r>
          </a:p>
          <a:p>
            <a:r>
              <a:rPr lang="hu-HU" dirty="0" err="1" smtClean="0"/>
              <a:t>Legg</a:t>
            </a:r>
            <a:r>
              <a:rPr lang="hu-HU" dirty="0"/>
              <a:t>, S., </a:t>
            </a:r>
            <a:r>
              <a:rPr lang="hu-HU" dirty="0" err="1"/>
              <a:t>Hutter</a:t>
            </a:r>
            <a:r>
              <a:rPr lang="hu-HU" dirty="0"/>
              <a:t>, M. (2007) A </a:t>
            </a:r>
            <a:r>
              <a:rPr lang="hu-HU" dirty="0" err="1"/>
              <a:t>Collection</a:t>
            </a:r>
            <a:r>
              <a:rPr lang="hu-HU" dirty="0"/>
              <a:t> of </a:t>
            </a:r>
            <a:r>
              <a:rPr lang="hu-HU" dirty="0" err="1"/>
              <a:t>Definitions</a:t>
            </a:r>
            <a:r>
              <a:rPr lang="hu-HU" dirty="0"/>
              <a:t> </a:t>
            </a:r>
            <a:r>
              <a:rPr lang="hu-HU" dirty="0" err="1"/>
              <a:t>of</a:t>
            </a:r>
            <a:r>
              <a:rPr lang="hu-HU" dirty="0"/>
              <a:t> </a:t>
            </a:r>
            <a:r>
              <a:rPr lang="hu-HU" dirty="0" err="1"/>
              <a:t>Intelligence</a:t>
            </a:r>
            <a:r>
              <a:rPr lang="hu-HU" dirty="0"/>
              <a:t>. https://arxiv.org/abs/0706.3639</a:t>
            </a:r>
          </a:p>
          <a:p>
            <a:r>
              <a:rPr lang="hu-HU" dirty="0" err="1"/>
              <a:t>Mnih</a:t>
            </a:r>
            <a:r>
              <a:rPr lang="hu-HU" dirty="0"/>
              <a:t>, V., </a:t>
            </a:r>
            <a:r>
              <a:rPr lang="hu-HU" dirty="0" err="1"/>
              <a:t>Kavukcuoglu</a:t>
            </a:r>
            <a:r>
              <a:rPr lang="hu-HU" dirty="0"/>
              <a:t>, K., Silver, D., </a:t>
            </a:r>
            <a:r>
              <a:rPr lang="hu-HU" dirty="0" err="1"/>
              <a:t>Rusu</a:t>
            </a:r>
            <a:r>
              <a:rPr lang="hu-HU" dirty="0"/>
              <a:t>, A. A., </a:t>
            </a:r>
            <a:r>
              <a:rPr lang="hu-HU" dirty="0" err="1"/>
              <a:t>Veness</a:t>
            </a:r>
            <a:r>
              <a:rPr lang="hu-HU" dirty="0"/>
              <a:t>, J., </a:t>
            </a:r>
            <a:r>
              <a:rPr lang="hu-HU" dirty="0" err="1"/>
              <a:t>Bellemare</a:t>
            </a:r>
            <a:r>
              <a:rPr lang="hu-HU" dirty="0"/>
              <a:t>, M. G., ...  </a:t>
            </a:r>
            <a:r>
              <a:rPr lang="hu-HU" dirty="0" err="1"/>
              <a:t>Hassabis</a:t>
            </a:r>
            <a:r>
              <a:rPr lang="hu-HU" dirty="0"/>
              <a:t>, D. (2015). </a:t>
            </a:r>
            <a:r>
              <a:rPr lang="hu-HU" dirty="0" err="1"/>
              <a:t>Human-level</a:t>
            </a:r>
            <a:r>
              <a:rPr lang="hu-HU" dirty="0"/>
              <a:t> </a:t>
            </a:r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through</a:t>
            </a:r>
            <a:r>
              <a:rPr lang="hu-HU" dirty="0"/>
              <a:t> </a:t>
            </a:r>
            <a:r>
              <a:rPr lang="hu-HU" dirty="0" err="1"/>
              <a:t>deep</a:t>
            </a:r>
            <a:r>
              <a:rPr lang="hu-HU" dirty="0"/>
              <a:t> </a:t>
            </a:r>
            <a:r>
              <a:rPr lang="hu-HU" dirty="0" err="1"/>
              <a:t>reinforcement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. </a:t>
            </a:r>
            <a:r>
              <a:rPr lang="hu-HU" dirty="0" err="1"/>
              <a:t>Nature</a:t>
            </a:r>
            <a:r>
              <a:rPr lang="hu-HU" dirty="0"/>
              <a:t>, 518(7540), 529-533. </a:t>
            </a:r>
            <a:r>
              <a:rPr lang="hu-HU" dirty="0" err="1"/>
              <a:t>doi</a:t>
            </a:r>
            <a:r>
              <a:rPr lang="hu-HU" dirty="0"/>
              <a:t>:10.1038/nature14236</a:t>
            </a:r>
          </a:p>
          <a:p>
            <a:r>
              <a:rPr lang="en-US" dirty="0" err="1"/>
              <a:t>Sigman</a:t>
            </a:r>
            <a:r>
              <a:rPr lang="en-US" dirty="0"/>
              <a:t>, M. (2017) The secret life of the mind: how your brain thinks, feels, and </a:t>
            </a:r>
            <a:r>
              <a:rPr lang="en-US" dirty="0" smtClean="0"/>
              <a:t>decides</a:t>
            </a:r>
            <a:r>
              <a:rPr lang="hu-HU" dirty="0" smtClean="0"/>
              <a:t> </a:t>
            </a:r>
            <a:r>
              <a:rPr lang="en-US" dirty="0" smtClean="0"/>
              <a:t>Little</a:t>
            </a:r>
            <a:r>
              <a:rPr lang="en-US" dirty="0"/>
              <a:t>, Brown and Company, New York.</a:t>
            </a:r>
            <a:endParaRPr lang="hu-HU" dirty="0" smtClean="0"/>
          </a:p>
          <a:p>
            <a:r>
              <a:rPr lang="hu-HU" dirty="0" smtClean="0"/>
              <a:t>Silver</a:t>
            </a:r>
            <a:r>
              <a:rPr lang="hu-HU" dirty="0"/>
              <a:t>, D., </a:t>
            </a:r>
            <a:r>
              <a:rPr lang="hu-HU" dirty="0" err="1"/>
              <a:t>Schrittwieser</a:t>
            </a:r>
            <a:r>
              <a:rPr lang="hu-HU" dirty="0"/>
              <a:t>, J., </a:t>
            </a:r>
            <a:r>
              <a:rPr lang="hu-HU" dirty="0" err="1"/>
              <a:t>Simonyan</a:t>
            </a:r>
            <a:r>
              <a:rPr lang="hu-HU" dirty="0"/>
              <a:t>, K. et </a:t>
            </a:r>
            <a:r>
              <a:rPr lang="hu-HU" dirty="0" err="1"/>
              <a:t>al</a:t>
            </a:r>
            <a:r>
              <a:rPr lang="hu-HU" dirty="0"/>
              <a:t>. </a:t>
            </a:r>
            <a:r>
              <a:rPr lang="hu-HU" dirty="0" err="1"/>
              <a:t>Mastering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game of Go </a:t>
            </a:r>
            <a:r>
              <a:rPr lang="hu-HU" dirty="0" err="1"/>
              <a:t>without</a:t>
            </a:r>
            <a:r>
              <a:rPr lang="hu-HU" dirty="0"/>
              <a:t> human </a:t>
            </a:r>
            <a:r>
              <a:rPr lang="hu-HU" dirty="0" err="1"/>
              <a:t>knowledge</a:t>
            </a:r>
            <a:r>
              <a:rPr lang="hu-HU" dirty="0"/>
              <a:t>. </a:t>
            </a:r>
            <a:r>
              <a:rPr lang="hu-HU" dirty="0" err="1"/>
              <a:t>Nature</a:t>
            </a:r>
            <a:r>
              <a:rPr lang="hu-HU" dirty="0"/>
              <a:t> 550, 354–359 (2017) </a:t>
            </a:r>
            <a:r>
              <a:rPr lang="hu-HU" dirty="0" err="1"/>
              <a:t>doi</a:t>
            </a:r>
            <a:r>
              <a:rPr lang="hu-HU" dirty="0"/>
              <a:t>:10.1038/nature24270</a:t>
            </a:r>
          </a:p>
          <a:p>
            <a:r>
              <a:rPr lang="hu-HU" dirty="0"/>
              <a:t>Silver, D., </a:t>
            </a:r>
            <a:r>
              <a:rPr lang="hu-HU" dirty="0" err="1"/>
              <a:t>Huang</a:t>
            </a:r>
            <a:r>
              <a:rPr lang="hu-HU" dirty="0"/>
              <a:t>, A., </a:t>
            </a:r>
            <a:r>
              <a:rPr lang="hu-HU" dirty="0" err="1"/>
              <a:t>Maddison</a:t>
            </a:r>
            <a:r>
              <a:rPr lang="hu-HU" dirty="0"/>
              <a:t>, C. et </a:t>
            </a:r>
            <a:r>
              <a:rPr lang="hu-HU" dirty="0" err="1"/>
              <a:t>al</a:t>
            </a:r>
            <a:r>
              <a:rPr lang="hu-HU" dirty="0"/>
              <a:t>. </a:t>
            </a:r>
            <a:r>
              <a:rPr lang="hu-HU" dirty="0" err="1"/>
              <a:t>Mastering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game of Go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deep</a:t>
            </a:r>
            <a:r>
              <a:rPr lang="hu-HU" dirty="0"/>
              <a:t> </a:t>
            </a:r>
            <a:r>
              <a:rPr lang="hu-HU" dirty="0" err="1"/>
              <a:t>neural</a:t>
            </a:r>
            <a:r>
              <a:rPr lang="hu-HU" dirty="0"/>
              <a:t> </a:t>
            </a:r>
            <a:r>
              <a:rPr lang="hu-HU" dirty="0" err="1"/>
              <a:t>networks</a:t>
            </a:r>
            <a:r>
              <a:rPr lang="hu-HU" dirty="0"/>
              <a:t> and </a:t>
            </a:r>
            <a:r>
              <a:rPr lang="hu-HU" dirty="0" err="1"/>
              <a:t>tree</a:t>
            </a:r>
            <a:r>
              <a:rPr lang="hu-HU" dirty="0"/>
              <a:t> </a:t>
            </a:r>
            <a:r>
              <a:rPr lang="hu-HU" dirty="0" err="1"/>
              <a:t>search</a:t>
            </a:r>
            <a:r>
              <a:rPr lang="hu-HU" dirty="0"/>
              <a:t>. </a:t>
            </a:r>
            <a:r>
              <a:rPr lang="hu-HU" dirty="0" err="1"/>
              <a:t>Nature</a:t>
            </a:r>
            <a:r>
              <a:rPr lang="hu-HU" dirty="0"/>
              <a:t> 529, 484–489 (2016) </a:t>
            </a:r>
            <a:r>
              <a:rPr lang="hu-HU" dirty="0" err="1"/>
              <a:t>doi</a:t>
            </a:r>
            <a:r>
              <a:rPr lang="hu-HU" dirty="0"/>
              <a:t>:10.1038/nature16961</a:t>
            </a:r>
          </a:p>
          <a:p>
            <a:r>
              <a:rPr lang="hu-HU" dirty="0"/>
              <a:t>Sleutels, J. (2006). </a:t>
            </a:r>
            <a:r>
              <a:rPr lang="hu-HU" dirty="0" err="1"/>
              <a:t>Greek</a:t>
            </a:r>
            <a:r>
              <a:rPr lang="hu-HU" dirty="0"/>
              <a:t> </a:t>
            </a:r>
            <a:r>
              <a:rPr lang="hu-HU" dirty="0" err="1"/>
              <a:t>zombies</a:t>
            </a:r>
            <a:r>
              <a:rPr lang="hu-HU" dirty="0"/>
              <a:t>. </a:t>
            </a:r>
            <a:r>
              <a:rPr lang="hu-HU" dirty="0" err="1"/>
              <a:t>Philosophical</a:t>
            </a:r>
            <a:r>
              <a:rPr lang="hu-HU" dirty="0"/>
              <a:t> </a:t>
            </a:r>
            <a:r>
              <a:rPr lang="hu-HU" dirty="0" err="1"/>
              <a:t>Psychology</a:t>
            </a:r>
            <a:r>
              <a:rPr lang="hu-HU" dirty="0"/>
              <a:t>, 19 (2):177-197.</a:t>
            </a:r>
          </a:p>
          <a:p>
            <a:r>
              <a:rPr lang="hu-HU" dirty="0" err="1"/>
              <a:t>Vinyals</a:t>
            </a:r>
            <a:r>
              <a:rPr lang="hu-HU" dirty="0"/>
              <a:t>, O., </a:t>
            </a:r>
            <a:r>
              <a:rPr lang="hu-HU" dirty="0" err="1"/>
              <a:t>Babuschkin</a:t>
            </a:r>
            <a:r>
              <a:rPr lang="hu-HU" dirty="0"/>
              <a:t>, I., </a:t>
            </a:r>
            <a:r>
              <a:rPr lang="hu-HU" dirty="0" err="1"/>
              <a:t>Czarnecki</a:t>
            </a:r>
            <a:r>
              <a:rPr lang="hu-HU" dirty="0"/>
              <a:t>, W.M. et </a:t>
            </a:r>
            <a:r>
              <a:rPr lang="hu-HU" dirty="0" err="1"/>
              <a:t>al</a:t>
            </a:r>
            <a:r>
              <a:rPr lang="hu-HU" dirty="0"/>
              <a:t>. </a:t>
            </a:r>
            <a:r>
              <a:rPr lang="hu-HU" dirty="0" err="1"/>
              <a:t>Grandmaster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StarCraft</a:t>
            </a:r>
            <a:r>
              <a:rPr lang="hu-HU" dirty="0"/>
              <a:t> II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multi-agent</a:t>
            </a:r>
            <a:r>
              <a:rPr lang="hu-HU" dirty="0"/>
              <a:t> </a:t>
            </a:r>
            <a:r>
              <a:rPr lang="hu-HU" dirty="0" err="1"/>
              <a:t>reinforcement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. </a:t>
            </a:r>
            <a:r>
              <a:rPr lang="hu-HU" dirty="0" err="1"/>
              <a:t>Nature</a:t>
            </a:r>
            <a:r>
              <a:rPr lang="hu-HU" dirty="0"/>
              <a:t> 575, 350–354 (2019) </a:t>
            </a:r>
            <a:r>
              <a:rPr lang="hu-HU" dirty="0" err="1"/>
              <a:t>doi</a:t>
            </a:r>
            <a:r>
              <a:rPr lang="hu-HU" dirty="0"/>
              <a:t>:10.1038/s41586-019-1724-z</a:t>
            </a:r>
          </a:p>
          <a:p>
            <a:r>
              <a:rPr lang="hu-HU" dirty="0"/>
              <a:t>Wagner, M. (2006).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Scientific</a:t>
            </a:r>
            <a:r>
              <a:rPr lang="hu-HU" dirty="0"/>
              <a:t> </a:t>
            </a:r>
            <a:r>
              <a:rPr lang="hu-HU" dirty="0" err="1"/>
              <a:t>Relevance</a:t>
            </a:r>
            <a:r>
              <a:rPr lang="hu-HU" dirty="0"/>
              <a:t> of </a:t>
            </a:r>
            <a:r>
              <a:rPr lang="hu-HU" dirty="0" err="1"/>
              <a:t>eSports</a:t>
            </a:r>
            <a:r>
              <a:rPr lang="hu-HU" dirty="0"/>
              <a:t>. 437-442.</a:t>
            </a:r>
          </a:p>
        </p:txBody>
      </p:sp>
    </p:spTree>
    <p:extLst>
      <p:ext uri="{BB962C8B-B14F-4D97-AF65-F5344CB8AC3E}">
        <p14:creationId xmlns:p14="http://schemas.microsoft.com/office/powerpoint/2010/main" val="15588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520995"/>
            <a:ext cx="11834037" cy="5762847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játék vége</a:t>
            </a:r>
            <a:b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Bátfai Norbert</a:t>
            </a:r>
            <a:b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batfai.norbert</a:t>
            </a:r>
            <a: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@</a:t>
            </a:r>
            <a:r>
              <a:rPr lang="hu-HU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inf.unideb.hu</a:t>
            </a:r>
            <a: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DE, Informatikai Kar, IT Tanszék</a:t>
            </a:r>
            <a:b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chemeClr val="bg1"/>
                </a:solidFill>
              </a:rPr>
              <a:t>Clash of </a:t>
            </a:r>
            <a:r>
              <a:rPr lang="en-US" sz="2400" b="1" dirty="0" smtClean="0">
                <a:solidFill>
                  <a:schemeClr val="bg1"/>
                </a:solidFill>
              </a:rPr>
              <a:t>Clans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https://www.clashofstats.com/players/norbertbatfai-929R0LGVU/profile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Clash </a:t>
            </a:r>
            <a:r>
              <a:rPr lang="en-US" sz="2400" b="1" dirty="0" smtClean="0">
                <a:solidFill>
                  <a:schemeClr val="bg1"/>
                </a:solidFill>
              </a:rPr>
              <a:t>Royale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https://royaleapi.com/player/9YY0QQQCQ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>
                <a:solidFill>
                  <a:schemeClr val="bg1"/>
                </a:solidFill>
              </a:rPr>
              <a:t>League </a:t>
            </a:r>
            <a:r>
              <a:rPr lang="en-US" sz="2400" b="1" dirty="0">
                <a:solidFill>
                  <a:schemeClr val="bg1"/>
                </a:solidFill>
              </a:rPr>
              <a:t>of Legends </a:t>
            </a:r>
            <a:r>
              <a:rPr lang="en-US" sz="2400" dirty="0" smtClean="0">
                <a:solidFill>
                  <a:schemeClr val="bg1"/>
                </a:solidFill>
              </a:rPr>
              <a:t>EUNE</a:t>
            </a:r>
            <a:r>
              <a:rPr lang="hu-HU" sz="2400" dirty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bg1"/>
                </a:solidFill>
                <a:hlinkClick r:id="rId5"/>
              </a:rPr>
              <a:t>https://www.leagueofgraphs.com/hu/summoner/eune/NorbiEntropy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League of Legends </a:t>
            </a:r>
            <a:r>
              <a:rPr lang="en-US" sz="2400" dirty="0" smtClean="0">
                <a:solidFill>
                  <a:schemeClr val="bg1"/>
                </a:solidFill>
              </a:rPr>
              <a:t>NA: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bg1"/>
                </a:solidFill>
                <a:hlinkClick r:id="rId6"/>
              </a:rPr>
              <a:t>https://www.leagueofgraphs.com/summoner/na/EntropyNorbi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hu-HU" sz="2400" dirty="0" err="1" smtClean="0">
                <a:solidFill>
                  <a:schemeClr val="bg1"/>
                </a:solidFill>
              </a:rPr>
              <a:t>GitHub</a:t>
            </a:r>
            <a:r>
              <a:rPr lang="hu-HU" sz="2400" dirty="0" smtClean="0">
                <a:solidFill>
                  <a:schemeClr val="bg1"/>
                </a:solidFill>
              </a:rPr>
              <a:t>: </a:t>
            </a:r>
            <a:r>
              <a:rPr lang="hu-HU" sz="2400" dirty="0">
                <a:hlinkClick r:id="rId7"/>
              </a:rPr>
              <a:t>https://github.com/nbatfai</a:t>
            </a:r>
            <a:r>
              <a:rPr lang="hu-HU" sz="2400" dirty="0" smtClean="0">
                <a:solidFill>
                  <a:schemeClr val="bg1"/>
                </a:solidFill>
              </a:rPr>
              <a:t/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err="1" smtClean="0">
                <a:solidFill>
                  <a:schemeClr val="bg1"/>
                </a:solidFill>
              </a:rPr>
              <a:t>GitLab</a:t>
            </a:r>
            <a:r>
              <a:rPr lang="hu-HU" sz="2400" smtClean="0">
                <a:solidFill>
                  <a:schemeClr val="bg1"/>
                </a:solidFill>
              </a:rPr>
              <a:t>: </a:t>
            </a:r>
            <a:r>
              <a:rPr lang="hu-HU" sz="2400">
                <a:hlinkClick r:id="rId8"/>
              </a:rPr>
              <a:t>https://gitlab.com/nbatfai</a:t>
            </a:r>
            <a:r>
              <a:rPr lang="hu-HU" sz="2400" dirty="0" smtClean="0">
                <a:solidFill>
                  <a:schemeClr val="bg1"/>
                </a:solidFill>
              </a:rPr>
              <a:t/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Magyar Robotpszichológiai Társulat</a:t>
            </a:r>
            <a:br>
              <a:rPr lang="hu-H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400" dirty="0" smtClean="0">
                <a:hlinkClick r:id="rId9"/>
              </a:rPr>
              <a:t>https://www.facebook.com/groups/robopsy/</a:t>
            </a:r>
            <a:endParaRPr lang="hu-H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67"/>
            <a:ext cx="10515600" cy="1325563"/>
          </a:xfrm>
        </p:spPr>
        <p:txBody>
          <a:bodyPr/>
          <a:lstStyle/>
          <a:p>
            <a:r>
              <a:rPr lang="hu-HU" dirty="0" smtClean="0"/>
              <a:t>Az előadás pozícionálása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78"/>
            <a:ext cx="10368516" cy="38415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Arthur C. Clarke: „A gyermekkor vége” könyv</a:t>
            </a:r>
          </a:p>
          <a:p>
            <a:pPr marL="0" indent="0">
              <a:buNone/>
            </a:pPr>
            <a:r>
              <a:rPr lang="hu-HU" dirty="0" smtClean="0"/>
              <a:t>Aki már nem olvas, annak film: </a:t>
            </a:r>
            <a:r>
              <a:rPr lang="hu-HU" dirty="0">
                <a:hlinkClick r:id="rId3"/>
              </a:rPr>
              <a:t>https://www.imdb.com/title/tt4146128</a:t>
            </a:r>
            <a:r>
              <a:rPr lang="hu-HU" dirty="0" smtClean="0">
                <a:hlinkClick r:id="rId3"/>
              </a:rPr>
              <a:t>/</a:t>
            </a:r>
            <a:r>
              <a:rPr lang="hu-HU" dirty="0" smtClean="0"/>
              <a:t> (6.9) – nem ez ugrik be?, amikor beszippantja a mobil a gyereket…</a:t>
            </a:r>
          </a:p>
          <a:p>
            <a:pPr marL="0" indent="0">
              <a:buNone/>
            </a:pPr>
            <a:r>
              <a:rPr lang="hu-HU" dirty="0" smtClean="0"/>
              <a:t>Irodalom</a:t>
            </a:r>
          </a:p>
          <a:p>
            <a:pPr marL="0" indent="0">
              <a:buNone/>
            </a:pPr>
            <a:r>
              <a:rPr lang="hu-HU" dirty="0" smtClean="0"/>
              <a:t>Tudomány</a:t>
            </a:r>
            <a:endParaRPr lang="hu-HU" dirty="0"/>
          </a:p>
          <a:p>
            <a:pPr marL="0" indent="0">
              <a:buNone/>
            </a:pPr>
            <a:r>
              <a:rPr lang="hu-HU" dirty="0" err="1" smtClean="0"/>
              <a:t>Jaynes</a:t>
            </a:r>
            <a:r>
              <a:rPr lang="hu-HU" dirty="0" smtClean="0"/>
              <a:t> </a:t>
            </a:r>
            <a:r>
              <a:rPr lang="hu-HU" dirty="0"/>
              <a:t>(1976) </a:t>
            </a:r>
            <a:r>
              <a:rPr lang="hu-HU" dirty="0" smtClean="0"/>
              <a:t>kétkamarás tudat elmélete</a:t>
            </a:r>
          </a:p>
          <a:p>
            <a:pPr marL="0" indent="0">
              <a:buNone/>
            </a:pPr>
            <a:r>
              <a:rPr lang="hu-HU" dirty="0"/>
              <a:t>Aki </a:t>
            </a:r>
            <a:r>
              <a:rPr lang="hu-HU" dirty="0" smtClean="0"/>
              <a:t>már nem </a:t>
            </a:r>
            <a:r>
              <a:rPr lang="hu-HU" dirty="0"/>
              <a:t>olvas, </a:t>
            </a:r>
            <a:r>
              <a:rPr lang="hu-HU" dirty="0" smtClean="0"/>
              <a:t>annak film: </a:t>
            </a:r>
            <a:r>
              <a:rPr lang="hu-HU" dirty="0" err="1" smtClean="0"/>
              <a:t>Westworld</a:t>
            </a:r>
            <a:r>
              <a:rPr lang="hu-HU" dirty="0" smtClean="0"/>
              <a:t> (s1e3), </a:t>
            </a:r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www.imdb.com/title/tt0475784</a:t>
            </a:r>
            <a:r>
              <a:rPr lang="hu-HU" dirty="0" smtClean="0"/>
              <a:t> (8.8)</a:t>
            </a:r>
          </a:p>
          <a:p>
            <a:pPr marL="0" indent="0">
              <a:buNone/>
            </a:pPr>
            <a:r>
              <a:rPr lang="hu-HU" dirty="0" smtClean="0"/>
              <a:t>Donald </a:t>
            </a:r>
            <a:r>
              <a:rPr lang="hu-HU" dirty="0"/>
              <a:t>(1991)</a:t>
            </a:r>
            <a:r>
              <a:rPr lang="hu-HU" dirty="0" smtClean="0"/>
              <a:t> kognitív evolúciós elmélete</a:t>
            </a:r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 flipV="1">
            <a:off x="548640" y="3200402"/>
            <a:ext cx="10934523" cy="387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orzás 3"/>
          <p:cNvSpPr/>
          <p:nvPr/>
        </p:nvSpPr>
        <p:spPr>
          <a:xfrm>
            <a:off x="2615380" y="2667519"/>
            <a:ext cx="766917" cy="816077"/>
          </a:xfrm>
          <a:prstGeom prst="mathMultiply">
            <a:avLst>
              <a:gd name="adj1" fmla="val 1223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 txBox="1">
            <a:spLocks/>
          </p:cNvSpPr>
          <p:nvPr/>
        </p:nvSpPr>
        <p:spPr>
          <a:xfrm>
            <a:off x="3815542" y="5664880"/>
            <a:ext cx="8197734" cy="111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dirty="0" smtClean="0"/>
              <a:t>…mivé változik az elménk?…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64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pa és fia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r>
              <a:rPr lang="hu-HU" dirty="0" smtClean="0"/>
              <a:t>„Miért </a:t>
            </a:r>
            <a:r>
              <a:rPr lang="hu-HU" dirty="0"/>
              <a:t>csak nézed, miért nem </a:t>
            </a:r>
            <a:r>
              <a:rPr lang="hu-HU" dirty="0" smtClean="0"/>
              <a:t>játszol?” </a:t>
            </a:r>
            <a:r>
              <a:rPr lang="hu-HU" dirty="0"/>
              <a:t>–</a:t>
            </a:r>
            <a:r>
              <a:rPr lang="hu-HU" dirty="0" smtClean="0"/>
              <a:t>  </a:t>
            </a:r>
            <a:r>
              <a:rPr lang="hu-HU" dirty="0"/>
              <a:t>kérdezi az apuka felpillantva a meccsből</a:t>
            </a:r>
          </a:p>
          <a:p>
            <a:r>
              <a:rPr lang="hu-HU" dirty="0" smtClean="0"/>
              <a:t>„Miért </a:t>
            </a:r>
            <a:r>
              <a:rPr lang="hu-HU" dirty="0"/>
              <a:t>csak nézed, miért nem </a:t>
            </a:r>
            <a:r>
              <a:rPr lang="hu-HU" dirty="0" smtClean="0"/>
              <a:t>játszol?” – kérdez vissza </a:t>
            </a:r>
            <a:r>
              <a:rPr lang="hu-HU" dirty="0"/>
              <a:t>a gyerek </a:t>
            </a:r>
            <a:r>
              <a:rPr lang="hu-HU" dirty="0" smtClean="0"/>
              <a:t>fel sem pillantva </a:t>
            </a:r>
            <a:r>
              <a:rPr lang="hu-HU" dirty="0"/>
              <a:t>a </a:t>
            </a:r>
            <a:r>
              <a:rPr lang="hu-HU" dirty="0" err="1" smtClean="0"/>
              <a:t>streamből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smtClean="0"/>
              <a:t>emlékezetből </a:t>
            </a:r>
            <a:r>
              <a:rPr lang="hu-HU" dirty="0"/>
              <a:t>idézve a </a:t>
            </a:r>
            <a:r>
              <a:rPr lang="hu-HU" dirty="0" err="1"/>
              <a:t>TheVR</a:t>
            </a:r>
            <a:r>
              <a:rPr lang="hu-HU" dirty="0"/>
              <a:t> </a:t>
            </a:r>
            <a:r>
              <a:rPr lang="hu-HU" dirty="0" smtClean="0"/>
              <a:t>csatorna egy </a:t>
            </a:r>
            <a:r>
              <a:rPr lang="hu-HU" dirty="0"/>
              <a:t>adásának Twitch közösségi </a:t>
            </a:r>
            <a:r>
              <a:rPr lang="hu-HU" dirty="0" smtClean="0"/>
              <a:t>csevegéséből)</a:t>
            </a: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szülő nem érti a </a:t>
            </a:r>
            <a:r>
              <a:rPr lang="hu-HU" dirty="0" smtClean="0"/>
              <a:t>szimmetriát, szerinte a kettő nem ugyanaz.</a:t>
            </a:r>
          </a:p>
          <a:p>
            <a:pPr marL="0" indent="0">
              <a:buNone/>
            </a:pPr>
            <a:r>
              <a:rPr lang="hu-HU" dirty="0" smtClean="0"/>
              <a:t>A gyerek szerint meg tök ugyanaz.</a:t>
            </a:r>
            <a:endParaRPr lang="hu-HU" dirty="0"/>
          </a:p>
          <a:p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 txBox="1">
            <a:spLocks/>
          </p:cNvSpPr>
          <p:nvPr/>
        </p:nvSpPr>
        <p:spPr>
          <a:xfrm>
            <a:off x="3815542" y="5664880"/>
            <a:ext cx="8197734" cy="111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dirty="0" smtClean="0"/>
              <a:t>…változunk…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12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Jézus és John Lennon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Lennon: „Népszerűbbek vagyunk most, mint Jézus.” (</a:t>
            </a:r>
            <a:r>
              <a:rPr lang="en-US" dirty="0" smtClean="0"/>
              <a:t>Womack</a:t>
            </a:r>
            <a:r>
              <a:rPr lang="hu-HU" dirty="0" smtClean="0"/>
              <a:t> </a:t>
            </a:r>
            <a:r>
              <a:rPr lang="en-US" dirty="0" smtClean="0"/>
              <a:t>&amp; Davis </a:t>
            </a:r>
            <a:r>
              <a:rPr lang="hu-HU" dirty="0" smtClean="0"/>
              <a:t>  </a:t>
            </a:r>
            <a:r>
              <a:rPr lang="en-US" dirty="0" smtClean="0"/>
              <a:t>2012)</a:t>
            </a:r>
            <a:r>
              <a:rPr lang="hu-HU" dirty="0" smtClean="0"/>
              <a:t>.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Az előző fólia terminológiájában a keresztények „fociznak”, a </a:t>
            </a:r>
            <a:r>
              <a:rPr lang="hu-HU" dirty="0" smtClean="0"/>
              <a:t>rock</a:t>
            </a:r>
            <a:r>
              <a:rPr lang="en-US" dirty="0" smtClean="0"/>
              <a:t>&amp;r</a:t>
            </a:r>
            <a:r>
              <a:rPr lang="hu-HU" dirty="0" err="1" smtClean="0"/>
              <a:t>ollosok</a:t>
            </a:r>
            <a:r>
              <a:rPr lang="hu-HU" dirty="0" smtClean="0"/>
              <a:t> </a:t>
            </a:r>
            <a:r>
              <a:rPr lang="hu-HU" dirty="0"/>
              <a:t>„</a:t>
            </a:r>
            <a:r>
              <a:rPr lang="hu-HU" dirty="0" err="1"/>
              <a:t>streamelnek</a:t>
            </a:r>
            <a:r>
              <a:rPr lang="hu-HU" dirty="0"/>
              <a:t>”. 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 txBox="1">
            <a:spLocks/>
          </p:cNvSpPr>
          <p:nvPr/>
        </p:nvSpPr>
        <p:spPr>
          <a:xfrm>
            <a:off x="3815542" y="5664880"/>
            <a:ext cx="8197734" cy="111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dirty="0" smtClean="0"/>
              <a:t>…a szüleink is változtak…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58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79" y="24879"/>
            <a:ext cx="10515600" cy="1325563"/>
          </a:xfrm>
        </p:spPr>
        <p:txBody>
          <a:bodyPr/>
          <a:lstStyle/>
          <a:p>
            <a:r>
              <a:rPr lang="hu-HU" dirty="0" smtClean="0"/>
              <a:t>Homérosz és Szolón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6" y="1275911"/>
            <a:ext cx="11269532" cy="4508204"/>
          </a:xfrm>
        </p:spPr>
        <p:txBody>
          <a:bodyPr>
            <a:normAutofit/>
          </a:bodyPr>
          <a:lstStyle/>
          <a:p>
            <a:r>
              <a:rPr lang="hu-HU" dirty="0" smtClean="0"/>
              <a:t>Homérosz egy „görög zombi”, a kifejezés kapcsán lásd Sleutels (2006).</a:t>
            </a:r>
          </a:p>
          <a:p>
            <a:r>
              <a:rPr lang="hu-HU" dirty="0" smtClean="0"/>
              <a:t>Szolón meg egy közülünk.</a:t>
            </a:r>
            <a:br>
              <a:rPr lang="hu-HU" dirty="0" smtClean="0"/>
            </a:br>
            <a:endParaRPr lang="hu-HU" dirty="0"/>
          </a:p>
          <a:p>
            <a:pPr marL="0" indent="0">
              <a:buNone/>
            </a:pPr>
            <a:r>
              <a:rPr lang="hu-HU" dirty="0" err="1" smtClean="0"/>
              <a:t>Julian</a:t>
            </a:r>
            <a:r>
              <a:rPr lang="hu-HU" dirty="0" smtClean="0"/>
              <a:t> </a:t>
            </a:r>
            <a:r>
              <a:rPr lang="hu-HU" dirty="0" err="1"/>
              <a:t>Jaynes</a:t>
            </a:r>
            <a:r>
              <a:rPr lang="hu-HU" dirty="0"/>
              <a:t> kétkamarás tudat </a:t>
            </a:r>
            <a:r>
              <a:rPr lang="hu-HU" dirty="0" smtClean="0"/>
              <a:t>elmélete.</a:t>
            </a:r>
            <a:br>
              <a:rPr lang="hu-HU" dirty="0" smtClean="0"/>
            </a:b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Meglepő módon IT alátámasztást kapott</a:t>
            </a:r>
            <a:br>
              <a:rPr lang="hu-HU" dirty="0" smtClean="0"/>
            </a:br>
            <a:r>
              <a:rPr lang="hu-HU" dirty="0" err="1" smtClean="0"/>
              <a:t>Jaynes</a:t>
            </a:r>
            <a:r>
              <a:rPr lang="hu-HU" dirty="0" smtClean="0"/>
              <a:t> elmélete, lásd </a:t>
            </a:r>
            <a:r>
              <a:rPr lang="hu-HU" dirty="0" err="1" smtClean="0"/>
              <a:t>Diuk</a:t>
            </a:r>
            <a:r>
              <a:rPr lang="hu-HU" dirty="0" smtClean="0"/>
              <a:t>, </a:t>
            </a:r>
            <a:r>
              <a:rPr lang="hu-HU" dirty="0" err="1" smtClean="0"/>
              <a:t>Fernández</a:t>
            </a:r>
            <a:r>
              <a:rPr lang="hu-HU" dirty="0" smtClean="0"/>
              <a:t> </a:t>
            </a:r>
            <a:r>
              <a:rPr lang="hu-HU" dirty="0" err="1" smtClean="0"/>
              <a:t>Slezak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err="1" smtClean="0"/>
              <a:t>Raskovsky</a:t>
            </a:r>
            <a:r>
              <a:rPr lang="hu-HU" dirty="0" smtClean="0"/>
              <a:t>, </a:t>
            </a:r>
            <a:r>
              <a:rPr lang="hu-HU" dirty="0" err="1" smtClean="0"/>
              <a:t>Sigman</a:t>
            </a:r>
            <a:r>
              <a:rPr lang="hu-HU" dirty="0" smtClean="0"/>
              <a:t> &amp; </a:t>
            </a:r>
            <a:r>
              <a:rPr lang="hu-HU" dirty="0" err="1" smtClean="0"/>
              <a:t>Cecchi</a:t>
            </a:r>
            <a:r>
              <a:rPr lang="hu-HU" dirty="0" smtClean="0"/>
              <a:t> </a:t>
            </a:r>
            <a:r>
              <a:rPr lang="hu-HU" dirty="0"/>
              <a:t>(2012</a:t>
            </a:r>
            <a:r>
              <a:rPr lang="hu-HU" dirty="0" smtClean="0"/>
              <a:t>) illetve </a:t>
            </a:r>
            <a:br>
              <a:rPr lang="hu-HU" dirty="0" smtClean="0"/>
            </a:br>
            <a:r>
              <a:rPr lang="hu-HU" dirty="0" smtClean="0"/>
              <a:t>előadásunk alapkérdésével is foglalkozik </a:t>
            </a:r>
            <a:br>
              <a:rPr lang="hu-HU" dirty="0" smtClean="0"/>
            </a:br>
            <a:r>
              <a:rPr lang="hu-HU" dirty="0" err="1" smtClean="0"/>
              <a:t>Sigman</a:t>
            </a:r>
            <a:r>
              <a:rPr lang="hu-HU" dirty="0" smtClean="0"/>
              <a:t> (2017): „A tudat múltja és jövője”.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Folyamatábra: Késleltetés 6"/>
          <p:cNvSpPr/>
          <p:nvPr/>
        </p:nvSpPr>
        <p:spPr>
          <a:xfrm rot="16200000">
            <a:off x="7953156" y="3817090"/>
            <a:ext cx="1176174" cy="1729066"/>
          </a:xfrm>
          <a:prstGeom prst="flowChartDelay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olyamatábra: Késleltetés 7"/>
          <p:cNvSpPr/>
          <p:nvPr/>
        </p:nvSpPr>
        <p:spPr>
          <a:xfrm rot="16200000">
            <a:off x="10083213" y="3817089"/>
            <a:ext cx="1176174" cy="1729066"/>
          </a:xfrm>
          <a:prstGeom prst="flowChartDelay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8169592" y="4500860"/>
            <a:ext cx="559740" cy="294416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buborék 8"/>
          <p:cNvSpPr/>
          <p:nvPr/>
        </p:nvSpPr>
        <p:spPr>
          <a:xfrm>
            <a:off x="7868097" y="2933505"/>
            <a:ext cx="2232837" cy="1488558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Mennyi gabonát osszak szét a népnek?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>
            <a:off x="10588370" y="4502514"/>
            <a:ext cx="559740" cy="294416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Balra nyíl 12"/>
          <p:cNvSpPr/>
          <p:nvPr/>
        </p:nvSpPr>
        <p:spPr>
          <a:xfrm>
            <a:off x="8729332" y="4500860"/>
            <a:ext cx="1859038" cy="294416"/>
          </a:xfrm>
          <a:prstGeom prst="leftArrow">
            <a:avLst>
              <a:gd name="adj1" fmla="val 21109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16"/>
          <p:cNvCxnSpPr/>
          <p:nvPr/>
        </p:nvCxnSpPr>
        <p:spPr>
          <a:xfrm>
            <a:off x="9601206" y="2658140"/>
            <a:ext cx="0" cy="40297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buborék 14"/>
          <p:cNvSpPr/>
          <p:nvPr/>
        </p:nvSpPr>
        <p:spPr>
          <a:xfrm>
            <a:off x="7970380" y="4941180"/>
            <a:ext cx="2232837" cy="1488558"/>
          </a:xfrm>
          <a:prstGeom prst="wedgeEllipseCallout">
            <a:avLst>
              <a:gd name="adj1" fmla="val -21785"/>
              <a:gd name="adj2" fmla="val -6464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Ossz szét 36 és fél zsákot!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0174253" y="2658140"/>
            <a:ext cx="143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Agamemnón </a:t>
            </a:r>
          </a:p>
          <a:p>
            <a:pPr algn="ctr"/>
            <a:r>
              <a:rPr lang="hu-HU" dirty="0" smtClean="0"/>
              <a:t>elméjében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0272445" y="5532480"/>
            <a:ext cx="1799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Jobb agyféltekés</a:t>
            </a:r>
            <a:br>
              <a:rPr lang="hu-HU" dirty="0" smtClean="0"/>
            </a:br>
            <a:r>
              <a:rPr lang="hu-HU" dirty="0" smtClean="0"/>
              <a:t>kognitív megoldó</a:t>
            </a:r>
          </a:p>
          <a:p>
            <a:pPr algn="ctr"/>
            <a:r>
              <a:rPr lang="hu-HU" dirty="0" smtClean="0"/>
              <a:t>központ</a:t>
            </a:r>
            <a:endParaRPr lang="hu-HU" dirty="0"/>
          </a:p>
        </p:txBody>
      </p:sp>
      <p:cxnSp>
        <p:nvCxnSpPr>
          <p:cNvPr id="21" name="Egyenes összekötő nyíllal 20"/>
          <p:cNvCxnSpPr>
            <a:stCxn id="19" idx="0"/>
            <a:endCxn id="12" idx="4"/>
          </p:cNvCxnSpPr>
          <p:nvPr/>
        </p:nvCxnSpPr>
        <p:spPr>
          <a:xfrm flipH="1" flipV="1">
            <a:off x="10868240" y="4796930"/>
            <a:ext cx="303779" cy="735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Menjünk el a görögökhöz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359"/>
            <a:ext cx="10515600" cy="370431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Az aratás végén vagyunk</a:t>
            </a:r>
          </a:p>
          <a:p>
            <a:r>
              <a:rPr lang="hu-HU" dirty="0" smtClean="0"/>
              <a:t>tavaly 10 zsákkal vetettünk, 500 zsákot arattunk, ami éppen elég volt, de most csak 450 zsák lett… Mennyit osszunk ki idén?</a:t>
            </a:r>
          </a:p>
          <a:p>
            <a:r>
              <a:rPr lang="hu-HU" dirty="0" smtClean="0"/>
              <a:t>„Vess most 11 zsákot, így 439 zsákot oszthatsz szét a népnek, havonta 36 és fél zsákot” - hallom, s ezt felírom:</a:t>
            </a:r>
          </a:p>
        </p:txBody>
      </p:sp>
      <p:sp>
        <p:nvSpPr>
          <p:cNvPr id="5" name="Tekercs függőlegesen 4"/>
          <p:cNvSpPr/>
          <p:nvPr/>
        </p:nvSpPr>
        <p:spPr>
          <a:xfrm rot="10800000">
            <a:off x="8165806" y="4391249"/>
            <a:ext cx="1891048" cy="1808548"/>
          </a:xfrm>
          <a:prstGeom prst="verticalScroll">
            <a:avLst>
              <a:gd name="adj" fmla="val 13065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495414" y="4795299"/>
            <a:ext cx="132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36 </a:t>
            </a:r>
            <a:r>
              <a:rPr lang="hu-HU" sz="2400" dirty="0">
                <a:solidFill>
                  <a:schemeClr val="bg1"/>
                </a:solidFill>
              </a:rPr>
              <a:t>és fél </a:t>
            </a:r>
            <a:r>
              <a:rPr lang="hu-HU" sz="2400" dirty="0" smtClean="0">
                <a:solidFill>
                  <a:schemeClr val="bg1"/>
                </a:solidFill>
              </a:rPr>
              <a:t>zsák/hó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Írott nyelv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99"/>
            <a:ext cx="10974572" cy="3704318"/>
          </a:xfrm>
        </p:spPr>
        <p:txBody>
          <a:bodyPr/>
          <a:lstStyle/>
          <a:p>
            <a:r>
              <a:rPr lang="hu-HU" dirty="0" err="1" smtClean="0"/>
              <a:t>Jaynes</a:t>
            </a:r>
            <a:r>
              <a:rPr lang="hu-HU" dirty="0" smtClean="0"/>
              <a:t> szerint a kommunikációs protokoll a beszélt nyelv, az összeomlás oka az írás, </a:t>
            </a:r>
            <a:r>
              <a:rPr lang="hu-HU" dirty="0" err="1" smtClean="0"/>
              <a:t>Jaynes</a:t>
            </a:r>
            <a:r>
              <a:rPr lang="hu-HU" dirty="0" smtClean="0"/>
              <a:t> </a:t>
            </a:r>
            <a:r>
              <a:rPr lang="hu-HU" dirty="0"/>
              <a:t>(1986)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kémia könyvet a </a:t>
            </a:r>
            <a:r>
              <a:rPr lang="hu-HU" dirty="0" err="1" smtClean="0"/>
              <a:t>gimiben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kémia tanárom hangján hallottam, amikor magamban olvastam… </a:t>
            </a:r>
          </a:p>
          <a:p>
            <a:r>
              <a:rPr lang="hu-HU" dirty="0" smtClean="0"/>
              <a:t>Miben katalizálta a kétkamarás tudat összeomlását az írás? Ha magamban olvasok, azt is úgy hallom, mint az isteneket… hoppá. Nem szólhat hozzám az istenem az én parancsomra, amikor csak felolvasom magamban ezt a feljegyzést</a:t>
            </a:r>
          </a:p>
        </p:txBody>
      </p:sp>
      <p:sp>
        <p:nvSpPr>
          <p:cNvPr id="9" name="Tekercs függőlegesen 8"/>
          <p:cNvSpPr/>
          <p:nvPr/>
        </p:nvSpPr>
        <p:spPr>
          <a:xfrm rot="10800000">
            <a:off x="8165806" y="4710221"/>
            <a:ext cx="1891048" cy="1808548"/>
          </a:xfrm>
          <a:prstGeom prst="verticalScroll">
            <a:avLst>
              <a:gd name="adj" fmla="val 13065"/>
            </a:avLst>
          </a:prstGeom>
          <a:solidFill>
            <a:srgbClr val="008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8495414" y="5114271"/>
            <a:ext cx="132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36 </a:t>
            </a:r>
            <a:r>
              <a:rPr lang="hu-HU" sz="2400" dirty="0">
                <a:solidFill>
                  <a:schemeClr val="bg1"/>
                </a:solidFill>
              </a:rPr>
              <a:t>és fél </a:t>
            </a:r>
            <a:r>
              <a:rPr lang="hu-HU" sz="2400" dirty="0" smtClean="0">
                <a:solidFill>
                  <a:schemeClr val="bg1"/>
                </a:solidFill>
              </a:rPr>
              <a:t>zsák/hó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dicsérni jöttem Gutenberget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75076" cy="370431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Istenek</a:t>
            </a:r>
            <a:r>
              <a:rPr lang="hu-HU" b="1" dirty="0" smtClean="0"/>
              <a:t> </a:t>
            </a:r>
            <a:r>
              <a:rPr lang="hu-HU" dirty="0" smtClean="0"/>
              <a:t>vs. </a:t>
            </a:r>
            <a:r>
              <a:rPr lang="hu-HU" b="1" dirty="0" smtClean="0"/>
              <a:t>írás</a:t>
            </a:r>
            <a:r>
              <a:rPr lang="hu-HU" dirty="0" smtClean="0"/>
              <a:t>, i.e. 3000</a:t>
            </a:r>
          </a:p>
          <a:p>
            <a:r>
              <a:rPr lang="hu-HU" dirty="0" smtClean="0"/>
              <a:t>Írás vs. </a:t>
            </a:r>
            <a:r>
              <a:rPr lang="hu-HU" b="1" dirty="0" smtClean="0"/>
              <a:t>TV</a:t>
            </a:r>
            <a:r>
              <a:rPr lang="hu-HU" dirty="0" smtClean="0"/>
              <a:t> (könyv vs. film), időben a berlini olimpia</a:t>
            </a:r>
          </a:p>
          <a:p>
            <a:r>
              <a:rPr lang="hu-HU" dirty="0" smtClean="0"/>
              <a:t>TV vs. </a:t>
            </a:r>
            <a:r>
              <a:rPr lang="hu-HU" b="1" dirty="0"/>
              <a:t>e</a:t>
            </a:r>
            <a:r>
              <a:rPr lang="hu-HU" b="1" dirty="0" smtClean="0"/>
              <a:t>lektronikus játék</a:t>
            </a:r>
            <a:r>
              <a:rPr lang="hu-HU" dirty="0" smtClean="0"/>
              <a:t>, időben lásd a Pixel c. filmben, </a:t>
            </a:r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://www.imdb.com/title/tt2120120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r>
              <a:rPr lang="hu-HU" dirty="0" smtClean="0"/>
              <a:t>Játszás vs. </a:t>
            </a:r>
            <a:r>
              <a:rPr lang="hu-HU" b="1" dirty="0" smtClean="0"/>
              <a:t>játék </a:t>
            </a:r>
            <a:r>
              <a:rPr lang="hu-HU" b="1" dirty="0" err="1" smtClean="0"/>
              <a:t>stream</a:t>
            </a:r>
            <a:r>
              <a:rPr lang="hu-HU" b="1" dirty="0" smtClean="0"/>
              <a:t> nézés</a:t>
            </a:r>
            <a:r>
              <a:rPr lang="hu-HU" dirty="0" smtClean="0"/>
              <a:t>? Időben lásd a </a:t>
            </a:r>
            <a:r>
              <a:rPr lang="hu-HU" dirty="0" err="1" smtClean="0"/>
              <a:t>TheVR</a:t>
            </a:r>
            <a:r>
              <a:rPr lang="hu-HU" dirty="0" smtClean="0"/>
              <a:t> sikerét, illetve 4. fólia.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Lehet a számítógépes játék olyan elementáris kognitív evolúciós ugrás előidézője, mint amilyen az írás volt a kétkamarás tudat összeomlásánál? 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 txBox="1">
            <a:spLocks/>
          </p:cNvSpPr>
          <p:nvPr/>
        </p:nvSpPr>
        <p:spPr>
          <a:xfrm>
            <a:off x="3815542" y="5664880"/>
            <a:ext cx="8197734" cy="111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dirty="0" smtClean="0"/>
              <a:t>…átalakul az írás…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3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4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F94D0"/>
      </a:hlink>
      <a:folHlink>
        <a:srgbClr val="4F94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6648</TotalTime>
  <Words>1860</Words>
  <Application>Microsoft Office PowerPoint</Application>
  <PresentationFormat>Szélesvásznú</PresentationFormat>
  <Paragraphs>170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Verdana</vt:lpstr>
      <vt:lpstr>Office-téma</vt:lpstr>
      <vt:lpstr>A játék vége</vt:lpstr>
      <vt:lpstr>Tézisek</vt:lpstr>
      <vt:lpstr>Az előadás pozícionálása</vt:lpstr>
      <vt:lpstr>Apa és fia </vt:lpstr>
      <vt:lpstr>Jézus és John Lennon</vt:lpstr>
      <vt:lpstr>Homérosz és Szolón</vt:lpstr>
      <vt:lpstr>Menjünk el a görögökhöz</vt:lpstr>
      <vt:lpstr>Írott nyelv</vt:lpstr>
      <vt:lpstr>Nem dicsérni jöttem Gutenberget</vt:lpstr>
      <vt:lpstr>Elektronikus  játék és esport</vt:lpstr>
      <vt:lpstr>A számítógépes játék</vt:lpstr>
      <vt:lpstr>A számítógépes játék</vt:lpstr>
      <vt:lpstr>Program írás</vt:lpstr>
      <vt:lpstr>Mesterséges intelligencia, évszakok</vt:lpstr>
      <vt:lpstr>Mesterséges általános intelligencia (AGI)</vt:lpstr>
      <vt:lpstr>Introspektív játékok</vt:lpstr>
      <vt:lpstr>Mesterséges nyelv – Leinbiz álma</vt:lpstr>
      <vt:lpstr>Az új belső hang </vt:lpstr>
      <vt:lpstr>Esport  nyelv – Paszigráfia Rapszódia (PaRa)</vt:lpstr>
      <vt:lpstr>Paszigráfia Rapszódia, mi a B terv? Robotautó.</vt:lpstr>
      <vt:lpstr>Összefoglalás</vt:lpstr>
      <vt:lpstr>Összefoglalás</vt:lpstr>
      <vt:lpstr>Összefoglalás</vt:lpstr>
      <vt:lpstr>Irodalomjegyzék</vt:lpstr>
      <vt:lpstr>A játék vége  Dr. Bátfai Norbert batfai.norbert@inf.unideb.hu  DE, Informatikai Kar, IT Tanszék  Clash of Clans: https://www.clashofstats.com/players/norbertbatfai-929R0LGVU/profile Clash Royale: https://royaleapi.com/player/9YY0QQQCQ League of Legends EUNE:  https://www.leagueofgraphs.com/hu/summoner/eune/NorbiEntropy League of Legends NA: https://www.leagueofgraphs.com/summoner/na/EntropyNorbi GitHub: https://github.com/nbatfai GitLab: https://gitlab.com/nbatfai   Magyar Robotpszichológiai Társulat https://www.facebook.com/groups/robopsy/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Norbi</cp:lastModifiedBy>
  <cp:revision>146</cp:revision>
  <dcterms:created xsi:type="dcterms:W3CDTF">2017-11-07T12:57:53Z</dcterms:created>
  <dcterms:modified xsi:type="dcterms:W3CDTF">2019-11-20T15:11:46Z</dcterms:modified>
</cp:coreProperties>
</file>